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3"/>
  </p:sldMasterIdLst>
  <p:notesMasterIdLst>
    <p:notesMasterId r:id="rId5"/>
  </p:notesMasterIdLst>
  <p:sldIdLst>
    <p:sldId id="260" r:id="rId4"/>
    <p:sldId id="327" r:id="rId6"/>
    <p:sldId id="268" r:id="rId7"/>
    <p:sldId id="269" r:id="rId8"/>
    <p:sldId id="277" r:id="rId9"/>
    <p:sldId id="298" r:id="rId10"/>
    <p:sldId id="299" r:id="rId11"/>
    <p:sldId id="275" r:id="rId12"/>
    <p:sldId id="270" r:id="rId13"/>
    <p:sldId id="300" r:id="rId14"/>
    <p:sldId id="271" r:id="rId15"/>
    <p:sldId id="301" r:id="rId16"/>
    <p:sldId id="281" r:id="rId17"/>
    <p:sldId id="283" r:id="rId18"/>
    <p:sldId id="284" r:id="rId19"/>
    <p:sldId id="285" r:id="rId20"/>
    <p:sldId id="304" r:id="rId21"/>
    <p:sldId id="305" r:id="rId22"/>
    <p:sldId id="308" r:id="rId23"/>
    <p:sldId id="272" r:id="rId24"/>
    <p:sldId id="306" r:id="rId25"/>
    <p:sldId id="287" r:id="rId26"/>
    <p:sldId id="307" r:id="rId27"/>
    <p:sldId id="309" r:id="rId28"/>
    <p:sldId id="289" r:id="rId29"/>
    <p:sldId id="288" r:id="rId30"/>
    <p:sldId id="273" r:id="rId31"/>
    <p:sldId id="291" r:id="rId32"/>
    <p:sldId id="325" r:id="rId33"/>
    <p:sldId id="326" r:id="rId34"/>
  </p:sldIdLst>
  <p:sldSz cx="12192000" cy="6858000"/>
  <p:notesSz cx="6858000" cy="9144000"/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219"/>
        <p:guide pos="383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8" Type="http://schemas.openxmlformats.org/officeDocument/2006/relationships/tags" Target="tags/tag74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2.png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ags" Target="../tags/tag70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9" name="任意多边形: 形状 118"/>
          <p:cNvSpPr/>
          <p:nvPr userDrawn="1"/>
        </p:nvSpPr>
        <p:spPr>
          <a:xfrm rot="1916941">
            <a:off x="-628945" y="-604401"/>
            <a:ext cx="12918999" cy="10347422"/>
          </a:xfrm>
          <a:custGeom>
            <a:avLst/>
            <a:gdLst>
              <a:gd name="connsiteX0" fmla="*/ 3910821 w 12918999"/>
              <a:gd name="connsiteY0" fmla="*/ 3392979 h 10347422"/>
              <a:gd name="connsiteX1" fmla="*/ 10262073 w 12918999"/>
              <a:gd name="connsiteY1" fmla="*/ 135295 h 10347422"/>
              <a:gd name="connsiteX2" fmla="*/ 10593809 w 12918999"/>
              <a:gd name="connsiteY2" fmla="*/ 0 h 10347422"/>
              <a:gd name="connsiteX3" fmla="*/ 12918999 w 12918999"/>
              <a:gd name="connsiteY3" fmla="*/ 3728462 h 10347422"/>
              <a:gd name="connsiteX4" fmla="*/ 11966464 w 12918999"/>
              <a:gd name="connsiteY4" fmla="*/ 4224159 h 10347422"/>
              <a:gd name="connsiteX5" fmla="*/ 3050273 w 12918999"/>
              <a:gd name="connsiteY5" fmla="*/ 10050202 h 10347422"/>
              <a:gd name="connsiteX6" fmla="*/ 2678241 w 12918999"/>
              <a:gd name="connsiteY6" fmla="*/ 10347422 h 10347422"/>
              <a:gd name="connsiteX7" fmla="*/ 0 w 12918999"/>
              <a:gd name="connsiteY7" fmla="*/ 6052840 h 10347422"/>
              <a:gd name="connsiteX8" fmla="*/ 4301 w 12918999"/>
              <a:gd name="connsiteY8" fmla="*/ 6049545 h 10347422"/>
              <a:gd name="connsiteX9" fmla="*/ 3049697 w 12918999"/>
              <a:gd name="connsiteY9" fmla="*/ 3931365 h 10347422"/>
              <a:gd name="connsiteX10" fmla="*/ 3910821 w 12918999"/>
              <a:gd name="connsiteY10" fmla="*/ 3392979 h 1034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18999" h="10347422">
                <a:moveTo>
                  <a:pt x="3910821" y="3392979"/>
                </a:moveTo>
                <a:cubicBezTo>
                  <a:pt x="5934272" y="2157348"/>
                  <a:pt x="8056184" y="1066634"/>
                  <a:pt x="10262073" y="135295"/>
                </a:cubicBezTo>
                <a:lnTo>
                  <a:pt x="10593809" y="0"/>
                </a:lnTo>
                <a:lnTo>
                  <a:pt x="12918999" y="3728462"/>
                </a:lnTo>
                <a:lnTo>
                  <a:pt x="11966464" y="4224159"/>
                </a:lnTo>
                <a:cubicBezTo>
                  <a:pt x="8816355" y="5904658"/>
                  <a:pt x="5833798" y="7857148"/>
                  <a:pt x="3050273" y="10050202"/>
                </a:cubicBezTo>
                <a:lnTo>
                  <a:pt x="2678241" y="10347422"/>
                </a:lnTo>
                <a:lnTo>
                  <a:pt x="0" y="6052840"/>
                </a:lnTo>
                <a:lnTo>
                  <a:pt x="4301" y="6049545"/>
                </a:lnTo>
                <a:cubicBezTo>
                  <a:pt x="990558" y="5305797"/>
                  <a:pt x="2006380" y="4599047"/>
                  <a:pt x="3049697" y="3931365"/>
                </a:cubicBezTo>
                <a:cubicBezTo>
                  <a:pt x="3334701" y="3748973"/>
                  <a:pt x="3621756" y="3569497"/>
                  <a:pt x="3910821" y="3392979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06" name="任意多边形: 形状 105"/>
          <p:cNvSpPr/>
          <p:nvPr userDrawn="1"/>
        </p:nvSpPr>
        <p:spPr>
          <a:xfrm rot="2885786">
            <a:off x="1087929" y="-2969595"/>
            <a:ext cx="10843749" cy="12155155"/>
          </a:xfrm>
          <a:custGeom>
            <a:avLst/>
            <a:gdLst>
              <a:gd name="connsiteX0" fmla="*/ 6051751 w 10843749"/>
              <a:gd name="connsiteY0" fmla="*/ 1433305 h 12155155"/>
              <a:gd name="connsiteX1" fmla="*/ 6837805 w 10843749"/>
              <a:gd name="connsiteY1" fmla="*/ 587393 h 12155155"/>
              <a:gd name="connsiteX2" fmla="*/ 7410328 w 10843749"/>
              <a:gd name="connsiteY2" fmla="*/ 0 h 12155155"/>
              <a:gd name="connsiteX3" fmla="*/ 10843749 w 10843749"/>
              <a:gd name="connsiteY3" fmla="*/ 3081016 h 12155155"/>
              <a:gd name="connsiteX4" fmla="*/ 2700969 w 10843749"/>
              <a:gd name="connsiteY4" fmla="*/ 12155155 h 12155155"/>
              <a:gd name="connsiteX5" fmla="*/ 0 w 10843749"/>
              <a:gd name="connsiteY5" fmla="*/ 9731411 h 12155155"/>
              <a:gd name="connsiteX6" fmla="*/ 261077 w 10843749"/>
              <a:gd name="connsiteY6" fmla="*/ 9278934 h 12155155"/>
              <a:gd name="connsiteX7" fmla="*/ 6051751 w 10843749"/>
              <a:gd name="connsiteY7" fmla="*/ 1433305 h 12155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43749" h="12155155">
                <a:moveTo>
                  <a:pt x="6051751" y="1433305"/>
                </a:moveTo>
                <a:cubicBezTo>
                  <a:pt x="6310424" y="1148193"/>
                  <a:pt x="6572461" y="866201"/>
                  <a:pt x="6837805" y="587393"/>
                </a:cubicBezTo>
                <a:lnTo>
                  <a:pt x="7410328" y="0"/>
                </a:lnTo>
                <a:lnTo>
                  <a:pt x="10843749" y="3081016"/>
                </a:lnTo>
                <a:lnTo>
                  <a:pt x="2700969" y="12155155"/>
                </a:lnTo>
                <a:lnTo>
                  <a:pt x="0" y="9731411"/>
                </a:lnTo>
                <a:lnTo>
                  <a:pt x="261077" y="9278934"/>
                </a:lnTo>
                <a:cubicBezTo>
                  <a:pt x="1926385" y="6466781"/>
                  <a:pt x="3869211" y="3838947"/>
                  <a:pt x="6051751" y="1433305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8" name="任意多边形: 形状 117"/>
          <p:cNvSpPr/>
          <p:nvPr userDrawn="1"/>
        </p:nvSpPr>
        <p:spPr>
          <a:xfrm rot="1846855">
            <a:off x="-307281" y="-539696"/>
            <a:ext cx="12650822" cy="11532482"/>
          </a:xfrm>
          <a:custGeom>
            <a:avLst/>
            <a:gdLst>
              <a:gd name="connsiteX0" fmla="*/ 7956679 w 12650822"/>
              <a:gd name="connsiteY0" fmla="*/ 1195248 h 11532482"/>
              <a:gd name="connsiteX1" fmla="*/ 9978822 w 12650822"/>
              <a:gd name="connsiteY1" fmla="*/ 62012 h 11532482"/>
              <a:gd name="connsiteX2" fmla="*/ 10098991 w 12650822"/>
              <a:gd name="connsiteY2" fmla="*/ 0 h 11532482"/>
              <a:gd name="connsiteX3" fmla="*/ 12650822 w 12650822"/>
              <a:gd name="connsiteY3" fmla="*/ 4283979 h 11532482"/>
              <a:gd name="connsiteX4" fmla="*/ 12245569 w 12650822"/>
              <a:gd name="connsiteY4" fmla="*/ 4531370 h 11532482"/>
              <a:gd name="connsiteX5" fmla="*/ 3166697 w 12650822"/>
              <a:gd name="connsiteY5" fmla="*/ 11321300 h 11532482"/>
              <a:gd name="connsiteX6" fmla="*/ 2933905 w 12650822"/>
              <a:gd name="connsiteY6" fmla="*/ 11532482 h 11532482"/>
              <a:gd name="connsiteX7" fmla="*/ 1718627 w 12650822"/>
              <a:gd name="connsiteY7" fmla="*/ 9865697 h 11532482"/>
              <a:gd name="connsiteX8" fmla="*/ 0 w 12650822"/>
              <a:gd name="connsiteY8" fmla="*/ 6980488 h 11532482"/>
              <a:gd name="connsiteX9" fmla="*/ 22022 w 12650822"/>
              <a:gd name="connsiteY9" fmla="*/ 6960742 h 11532482"/>
              <a:gd name="connsiteX10" fmla="*/ 4718407 w 12650822"/>
              <a:gd name="connsiteY10" fmla="*/ 3273000 h 11532482"/>
              <a:gd name="connsiteX11" fmla="*/ 7956679 w 12650822"/>
              <a:gd name="connsiteY11" fmla="*/ 1195248 h 11532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50822" h="11532482">
                <a:moveTo>
                  <a:pt x="7956679" y="1195248"/>
                </a:moveTo>
                <a:cubicBezTo>
                  <a:pt x="8621077" y="803084"/>
                  <a:pt x="9295272" y="425195"/>
                  <a:pt x="9978822" y="62012"/>
                </a:cubicBezTo>
                <a:lnTo>
                  <a:pt x="10098991" y="0"/>
                </a:lnTo>
                <a:lnTo>
                  <a:pt x="12650822" y="4283979"/>
                </a:lnTo>
                <a:lnTo>
                  <a:pt x="12245569" y="4531370"/>
                </a:lnTo>
                <a:cubicBezTo>
                  <a:pt x="9012618" y="6531229"/>
                  <a:pt x="5974903" y="8805712"/>
                  <a:pt x="3166697" y="11321300"/>
                </a:cubicBezTo>
                <a:lnTo>
                  <a:pt x="2933905" y="11532482"/>
                </a:lnTo>
                <a:lnTo>
                  <a:pt x="1718627" y="9865697"/>
                </a:lnTo>
                <a:lnTo>
                  <a:pt x="0" y="6980488"/>
                </a:lnTo>
                <a:lnTo>
                  <a:pt x="22022" y="6960742"/>
                </a:lnTo>
                <a:cubicBezTo>
                  <a:pt x="1511041" y="5644986"/>
                  <a:pt x="3079104" y="4413194"/>
                  <a:pt x="4718407" y="3273000"/>
                </a:cubicBezTo>
                <a:cubicBezTo>
                  <a:pt x="5769244" y="2542106"/>
                  <a:pt x="6849352" y="1848853"/>
                  <a:pt x="7956679" y="1195248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3000"/>
                </a:schemeClr>
              </a:gs>
              <a:gs pos="100000">
                <a:schemeClr val="accent2">
                  <a:alpha val="1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9" name="任意多边形: 形状 83"/>
          <p:cNvSpPr/>
          <p:nvPr userDrawn="1"/>
        </p:nvSpPr>
        <p:spPr>
          <a:xfrm>
            <a:off x="-1" y="2998308"/>
            <a:ext cx="12191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50" name="任意多边形: 形状 83"/>
          <p:cNvSpPr/>
          <p:nvPr userDrawn="1"/>
        </p:nvSpPr>
        <p:spPr>
          <a:xfrm>
            <a:off x="-2" y="3019587"/>
            <a:ext cx="12191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02" name="任意多边形: 形状 101"/>
          <p:cNvSpPr/>
          <p:nvPr userDrawn="1"/>
        </p:nvSpPr>
        <p:spPr>
          <a:xfrm rot="2676034">
            <a:off x="-1681418" y="5021332"/>
            <a:ext cx="3362838" cy="3410056"/>
          </a:xfrm>
          <a:custGeom>
            <a:avLst/>
            <a:gdLst>
              <a:gd name="connsiteX0" fmla="*/ 0 w 3362838"/>
              <a:gd name="connsiteY0" fmla="*/ 0 h 3410056"/>
              <a:gd name="connsiteX1" fmla="*/ 3362838 w 3362838"/>
              <a:gd name="connsiteY1" fmla="*/ 3410056 h 3410056"/>
              <a:gd name="connsiteX2" fmla="*/ 3362837 w 3362838"/>
              <a:gd name="connsiteY2" fmla="*/ 3410056 h 3410056"/>
              <a:gd name="connsiteX3" fmla="*/ 0 w 3362838"/>
              <a:gd name="connsiteY3" fmla="*/ 1 h 341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62838" h="3410056">
                <a:moveTo>
                  <a:pt x="0" y="0"/>
                </a:moveTo>
                <a:lnTo>
                  <a:pt x="3362838" y="3410056"/>
                </a:lnTo>
                <a:lnTo>
                  <a:pt x="3362837" y="3410056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4" name="任意多边形: 形状 83"/>
          <p:cNvSpPr/>
          <p:nvPr userDrawn="1"/>
        </p:nvSpPr>
        <p:spPr>
          <a:xfrm>
            <a:off x="1" y="3201986"/>
            <a:ext cx="12191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48" name="标题 47"/>
          <p:cNvSpPr>
            <a:spLocks noGrp="1"/>
          </p:cNvSpPr>
          <p:nvPr userDrawn="1">
            <p:ph type="title" hasCustomPrompt="1"/>
          </p:nvPr>
        </p:nvSpPr>
        <p:spPr>
          <a:xfrm>
            <a:off x="515938" y="3758091"/>
            <a:ext cx="11160124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algn="ctr">
              <a:lnSpc>
                <a:spcPct val="100000"/>
              </a:lnSpc>
              <a:defRPr lang="zh-CN" altLang="en-US" sz="4000" b="1" spc="100" dirty="0">
                <a:solidFill>
                  <a:schemeClr val="tx1"/>
                </a:solidFill>
                <a:latin typeface="+mn-ea"/>
                <a:ea typeface="+mn-ea"/>
                <a:cs typeface="+mn-ea"/>
              </a:defRPr>
            </a:lvl1pPr>
          </a:lstStyle>
          <a:p>
            <a:pPr marL="0" lvl="0"/>
            <a:r>
              <a:rPr lang="zh-CN" altLang="en-US" dirty="0"/>
              <a:t>北京理工大学</a:t>
            </a:r>
            <a:br>
              <a:rPr lang="zh-CN" altLang="en-US" dirty="0"/>
            </a:br>
            <a:r>
              <a:rPr lang="zh-CN" altLang="en-US" dirty="0"/>
              <a:t>毕业设计论文答辩模板</a:t>
            </a:r>
            <a:endParaRPr lang="zh-CN" altLang="en-US" dirty="0"/>
          </a:p>
        </p:txBody>
      </p:sp>
      <p:sp>
        <p:nvSpPr>
          <p:cNvPr id="38" name="文本占位符 53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141362" y="5528219"/>
            <a:ext cx="7909277" cy="372410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 algn="ctr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答辩人：北小理　　　导　师： 京小工　　　时　间：</a:t>
            </a:r>
            <a:r>
              <a:rPr lang="en-US" altLang="zh-CN" dirty="0"/>
              <a:t>XXX</a:t>
            </a:r>
            <a:endParaRPr lang="zh-CN" altLang="en-US" dirty="0"/>
          </a:p>
        </p:txBody>
      </p:sp>
      <p:cxnSp>
        <p:nvCxnSpPr>
          <p:cNvPr id="18" name="直接连接符 17"/>
          <p:cNvCxnSpPr/>
          <p:nvPr userDrawn="1"/>
        </p:nvCxnSpPr>
        <p:spPr>
          <a:xfrm>
            <a:off x="2108522" y="5295418"/>
            <a:ext cx="7974957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3866200" y="944838"/>
            <a:ext cx="4510874" cy="1262604"/>
          </a:xfrm>
          <a:prstGeom prst="rect">
            <a:avLst/>
          </a:prstGeom>
        </p:spPr>
      </p:pic>
      <p:sp>
        <p:nvSpPr>
          <p:cNvPr id="51" name="文本框 50"/>
          <p:cNvSpPr txBox="1"/>
          <p:nvPr userDrawn="1"/>
        </p:nvSpPr>
        <p:spPr>
          <a:xfrm>
            <a:off x="150844" y="6088688"/>
            <a:ext cx="2156520" cy="617431"/>
          </a:xfrm>
          <a:prstGeom prst="rect">
            <a:avLst/>
          </a:prstGeom>
          <a:noFill/>
          <a:ln>
            <a:noFill/>
          </a:ln>
        </p:spPr>
        <p:txBody>
          <a:bodyPr wrap="square" lIns="180000" tIns="180000" rIns="180000" bIns="18000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BIT</a:t>
            </a:r>
            <a:r>
              <a:rPr kumimoji="0" lang="en-US" altLang="zh-CN" sz="1400" b="0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en-US" altLang="zh-CN" sz="1400" b="1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|</a:t>
            </a:r>
            <a:r>
              <a:rPr kumimoji="0" lang="en-US" altLang="zh-CN" sz="1400" b="0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en-US" altLang="zh-CN" sz="1400" b="1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SINCE 1940</a:t>
            </a:r>
            <a:endParaRPr kumimoji="0" lang="zh-CN" altLang="en-US" sz="1400" b="1" i="0" u="none" strike="noStrike" kern="1200" cap="none" spc="100" normalizeH="0" baseline="0" noProof="0" dirty="0">
              <a:ln>
                <a:noFill/>
              </a:ln>
              <a:solidFill>
                <a:srgbClr val="A2A2A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0272478" y="6308389"/>
            <a:ext cx="1629576" cy="198576"/>
            <a:chOff x="10272478" y="6308389"/>
            <a:chExt cx="1629576" cy="198576"/>
          </a:xfrm>
        </p:grpSpPr>
        <p:grpSp>
          <p:nvGrpSpPr>
            <p:cNvPr id="40" name="组合 39"/>
            <p:cNvGrpSpPr/>
            <p:nvPr userDrawn="1"/>
          </p:nvGrpSpPr>
          <p:grpSpPr>
            <a:xfrm>
              <a:off x="11216726" y="6310650"/>
              <a:ext cx="685328" cy="194486"/>
              <a:chOff x="2373567" y="1096524"/>
              <a:chExt cx="2578404" cy="731714"/>
            </a:xfrm>
          </p:grpSpPr>
          <p:sp>
            <p:nvSpPr>
              <p:cNvPr id="70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71" name="Freeform 6"/>
              <p:cNvSpPr/>
              <p:nvPr/>
            </p:nvSpPr>
            <p:spPr bwMode="auto">
              <a:xfrm>
                <a:off x="4620306" y="1237050"/>
                <a:ext cx="331665" cy="499208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grpSp>
            <p:nvGrpSpPr>
              <p:cNvPr id="72" name="组合 71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solidFill>
                <a:schemeClr val="accent3"/>
              </a:solidFill>
            </p:grpSpPr>
            <p:sp>
              <p:nvSpPr>
                <p:cNvPr id="7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7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solidFill>
                <a:schemeClr val="accent3"/>
              </a:solidFill>
            </p:grpSpPr>
            <p:sp>
              <p:nvSpPr>
                <p:cNvPr id="74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75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76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  <p:grpSp>
          <p:nvGrpSpPr>
            <p:cNvPr id="41" name="组合 40"/>
            <p:cNvGrpSpPr/>
            <p:nvPr userDrawn="1"/>
          </p:nvGrpSpPr>
          <p:grpSpPr>
            <a:xfrm>
              <a:off x="10272478" y="6308389"/>
              <a:ext cx="721622" cy="198576"/>
              <a:chOff x="2372715" y="161759"/>
              <a:chExt cx="2714952" cy="747103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solidFill>
                <a:schemeClr val="accent3"/>
              </a:solidFill>
            </p:grpSpPr>
            <p:sp>
              <p:nvSpPr>
                <p:cNvPr id="6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6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solidFill>
                <a:schemeClr val="accent3"/>
              </a:solidFill>
            </p:grpSpPr>
            <p:sp>
              <p:nvSpPr>
                <p:cNvPr id="6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6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solidFill>
                <a:schemeClr val="accent3"/>
              </a:solidFill>
            </p:grpSpPr>
            <p:sp>
              <p:nvSpPr>
                <p:cNvPr id="6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6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6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45" name="组合 44"/>
              <p:cNvGrpSpPr/>
              <p:nvPr/>
            </p:nvGrpSpPr>
            <p:grpSpPr>
              <a:xfrm>
                <a:off x="4613354" y="313344"/>
                <a:ext cx="474313" cy="479486"/>
                <a:chOff x="11893474" y="1994534"/>
                <a:chExt cx="286683" cy="289808"/>
              </a:xfrm>
              <a:solidFill>
                <a:schemeClr val="accent3"/>
              </a:solidFill>
            </p:grpSpPr>
            <p:sp>
              <p:nvSpPr>
                <p:cNvPr id="46" name="Freeform 11"/>
                <p:cNvSpPr>
                  <a:spLocks noEditPoints="1"/>
                </p:cNvSpPr>
                <p:nvPr/>
              </p:nvSpPr>
              <p:spPr bwMode="auto">
                <a:xfrm>
                  <a:off x="11976099" y="1994534"/>
                  <a:ext cx="204058" cy="285679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7" name="Freeform 12"/>
                <p:cNvSpPr/>
                <p:nvPr/>
              </p:nvSpPr>
              <p:spPr bwMode="auto">
                <a:xfrm>
                  <a:off x="11893474" y="2009126"/>
                  <a:ext cx="109877" cy="275216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PA-矩形 7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任意多边形: 形状 19"/>
          <p:cNvSpPr/>
          <p:nvPr userDrawn="1"/>
        </p:nvSpPr>
        <p:spPr>
          <a:xfrm flipH="1" flipV="1">
            <a:off x="4442085" y="3759199"/>
            <a:ext cx="3307830" cy="2335892"/>
          </a:xfrm>
          <a:custGeom>
            <a:avLst/>
            <a:gdLst>
              <a:gd name="connsiteX0" fmla="*/ 3162300 w 3162300"/>
              <a:gd name="connsiteY0" fmla="*/ 2147409 h 2147409"/>
              <a:gd name="connsiteX1" fmla="*/ 0 w 3162300"/>
              <a:gd name="connsiteY1" fmla="*/ 2147409 h 2147409"/>
              <a:gd name="connsiteX2" fmla="*/ 0 w 3162300"/>
              <a:gd name="connsiteY2" fmla="*/ 1565265 h 2147409"/>
              <a:gd name="connsiteX3" fmla="*/ 0 w 3162300"/>
              <a:gd name="connsiteY3" fmla="*/ 1544697 h 2147409"/>
              <a:gd name="connsiteX4" fmla="*/ 0 w 3162300"/>
              <a:gd name="connsiteY4" fmla="*/ 0 h 2147409"/>
              <a:gd name="connsiteX5" fmla="*/ 1585774 w 3162300"/>
              <a:gd name="connsiteY5" fmla="*/ 1112898 h 2147409"/>
              <a:gd name="connsiteX6" fmla="*/ 3162300 w 3162300"/>
              <a:gd name="connsiteY6" fmla="*/ 0 h 2147409"/>
              <a:gd name="connsiteX7" fmla="*/ 3162300 w 3162300"/>
              <a:gd name="connsiteY7" fmla="*/ 1544697 h 2147409"/>
              <a:gd name="connsiteX8" fmla="*/ 3162300 w 3162300"/>
              <a:gd name="connsiteY8" fmla="*/ 1565265 h 2147409"/>
              <a:gd name="connsiteX0-1" fmla="*/ 0 w 3162300"/>
              <a:gd name="connsiteY0-2" fmla="*/ 2147409 h 2238849"/>
              <a:gd name="connsiteX1-3" fmla="*/ 0 w 3162300"/>
              <a:gd name="connsiteY1-4" fmla="*/ 1565265 h 2238849"/>
              <a:gd name="connsiteX2-5" fmla="*/ 0 w 3162300"/>
              <a:gd name="connsiteY2-6" fmla="*/ 1544697 h 2238849"/>
              <a:gd name="connsiteX3-7" fmla="*/ 0 w 3162300"/>
              <a:gd name="connsiteY3-8" fmla="*/ 0 h 2238849"/>
              <a:gd name="connsiteX4-9" fmla="*/ 1585774 w 3162300"/>
              <a:gd name="connsiteY4-10" fmla="*/ 1112898 h 2238849"/>
              <a:gd name="connsiteX5-11" fmla="*/ 3162300 w 3162300"/>
              <a:gd name="connsiteY5-12" fmla="*/ 0 h 2238849"/>
              <a:gd name="connsiteX6-13" fmla="*/ 3162300 w 3162300"/>
              <a:gd name="connsiteY6-14" fmla="*/ 1544697 h 2238849"/>
              <a:gd name="connsiteX7-15" fmla="*/ 3162300 w 3162300"/>
              <a:gd name="connsiteY7-16" fmla="*/ 1565265 h 2238849"/>
              <a:gd name="connsiteX8-17" fmla="*/ 3162300 w 3162300"/>
              <a:gd name="connsiteY8-18" fmla="*/ 2147409 h 2238849"/>
              <a:gd name="connsiteX9" fmla="*/ 91440 w 3162300"/>
              <a:gd name="connsiteY9" fmla="*/ 2238849 h 2238849"/>
              <a:gd name="connsiteX0-19" fmla="*/ 0 w 3162300"/>
              <a:gd name="connsiteY0-20" fmla="*/ 2147409 h 2147409"/>
              <a:gd name="connsiteX1-21" fmla="*/ 0 w 3162300"/>
              <a:gd name="connsiteY1-22" fmla="*/ 1565265 h 2147409"/>
              <a:gd name="connsiteX2-23" fmla="*/ 0 w 3162300"/>
              <a:gd name="connsiteY2-24" fmla="*/ 1544697 h 2147409"/>
              <a:gd name="connsiteX3-25" fmla="*/ 0 w 3162300"/>
              <a:gd name="connsiteY3-26" fmla="*/ 0 h 2147409"/>
              <a:gd name="connsiteX4-27" fmla="*/ 1585774 w 3162300"/>
              <a:gd name="connsiteY4-28" fmla="*/ 1112898 h 2147409"/>
              <a:gd name="connsiteX5-29" fmla="*/ 3162300 w 3162300"/>
              <a:gd name="connsiteY5-30" fmla="*/ 0 h 2147409"/>
              <a:gd name="connsiteX6-31" fmla="*/ 3162300 w 3162300"/>
              <a:gd name="connsiteY6-32" fmla="*/ 1544697 h 2147409"/>
              <a:gd name="connsiteX7-33" fmla="*/ 3162300 w 3162300"/>
              <a:gd name="connsiteY7-34" fmla="*/ 1565265 h 2147409"/>
              <a:gd name="connsiteX8-35" fmla="*/ 3162300 w 3162300"/>
              <a:gd name="connsiteY8-36" fmla="*/ 2147409 h 21474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3162300" h="2147409">
                <a:moveTo>
                  <a:pt x="0" y="2147409"/>
                </a:moveTo>
                <a:lnTo>
                  <a:pt x="0" y="1565265"/>
                </a:lnTo>
                <a:lnTo>
                  <a:pt x="0" y="1544697"/>
                </a:lnTo>
                <a:lnTo>
                  <a:pt x="0" y="0"/>
                </a:lnTo>
                <a:lnTo>
                  <a:pt x="1585774" y="1112898"/>
                </a:lnTo>
                <a:lnTo>
                  <a:pt x="3162300" y="0"/>
                </a:lnTo>
                <a:lnTo>
                  <a:pt x="3162300" y="1544697"/>
                </a:lnTo>
                <a:lnTo>
                  <a:pt x="3162300" y="1565265"/>
                </a:lnTo>
                <a:lnTo>
                  <a:pt x="3162300" y="2147409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矩形 3"/>
          <p:cNvSpPr/>
          <p:nvPr userDrawn="1"/>
        </p:nvSpPr>
        <p:spPr>
          <a:xfrm>
            <a:off x="4442085" y="1015093"/>
            <a:ext cx="3307830" cy="1428368"/>
          </a:xfrm>
          <a:custGeom>
            <a:avLst/>
            <a:gdLst>
              <a:gd name="connsiteX0" fmla="*/ 0 w 3162300"/>
              <a:gd name="connsiteY0" fmla="*/ 0 h 1871961"/>
              <a:gd name="connsiteX1" fmla="*/ 3162300 w 3162300"/>
              <a:gd name="connsiteY1" fmla="*/ 0 h 1871961"/>
              <a:gd name="connsiteX2" fmla="*/ 3162300 w 3162300"/>
              <a:gd name="connsiteY2" fmla="*/ 1871961 h 1871961"/>
              <a:gd name="connsiteX3" fmla="*/ 0 w 3162300"/>
              <a:gd name="connsiteY3" fmla="*/ 1871961 h 1871961"/>
              <a:gd name="connsiteX4" fmla="*/ 0 w 3162300"/>
              <a:gd name="connsiteY4" fmla="*/ 0 h 1871961"/>
              <a:gd name="connsiteX0-1" fmla="*/ 0 w 3162300"/>
              <a:gd name="connsiteY0-2" fmla="*/ 1871961 h 1963401"/>
              <a:gd name="connsiteX1-3" fmla="*/ 0 w 3162300"/>
              <a:gd name="connsiteY1-4" fmla="*/ 0 h 1963401"/>
              <a:gd name="connsiteX2-5" fmla="*/ 3162300 w 3162300"/>
              <a:gd name="connsiteY2-6" fmla="*/ 0 h 1963401"/>
              <a:gd name="connsiteX3-7" fmla="*/ 3162300 w 3162300"/>
              <a:gd name="connsiteY3-8" fmla="*/ 1871961 h 1963401"/>
              <a:gd name="connsiteX4-9" fmla="*/ 91440 w 3162300"/>
              <a:gd name="connsiteY4-10" fmla="*/ 1963401 h 1963401"/>
              <a:gd name="connsiteX0-11" fmla="*/ 0 w 3162300"/>
              <a:gd name="connsiteY0-12" fmla="*/ 1871961 h 1871961"/>
              <a:gd name="connsiteX1-13" fmla="*/ 0 w 3162300"/>
              <a:gd name="connsiteY1-14" fmla="*/ 0 h 1871961"/>
              <a:gd name="connsiteX2-15" fmla="*/ 3162300 w 3162300"/>
              <a:gd name="connsiteY2-16" fmla="*/ 0 h 1871961"/>
              <a:gd name="connsiteX3-17" fmla="*/ 3162300 w 3162300"/>
              <a:gd name="connsiteY3-18" fmla="*/ 1871961 h 18719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162300" h="1871961">
                <a:moveTo>
                  <a:pt x="0" y="1871961"/>
                </a:moveTo>
                <a:lnTo>
                  <a:pt x="0" y="0"/>
                </a:lnTo>
                <a:lnTo>
                  <a:pt x="3162300" y="0"/>
                </a:lnTo>
                <a:lnTo>
                  <a:pt x="3162300" y="1871961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等腰三角形 11"/>
          <p:cNvSpPr/>
          <p:nvPr userDrawn="1"/>
        </p:nvSpPr>
        <p:spPr>
          <a:xfrm flipV="1">
            <a:off x="6007269" y="3832178"/>
            <a:ext cx="177462" cy="152984"/>
          </a:xfrm>
          <a:prstGeom prst="triangl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4974749" y="1401223"/>
            <a:ext cx="2256308" cy="63154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PA-矩形 7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8244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任意多边形: 形状 39"/>
          <p:cNvSpPr/>
          <p:nvPr userDrawn="1"/>
        </p:nvSpPr>
        <p:spPr>
          <a:xfrm>
            <a:off x="221886" y="0"/>
            <a:ext cx="7536857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190500" sx="101000" sy="101000" algn="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9" name="任意多边形: 形状 39"/>
          <p:cNvSpPr/>
          <p:nvPr userDrawn="1"/>
        </p:nvSpPr>
        <p:spPr>
          <a:xfrm>
            <a:off x="189674" y="0"/>
            <a:ext cx="7536857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13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0" name="任意多边形: 形状 39"/>
          <p:cNvSpPr/>
          <p:nvPr userDrawn="1"/>
        </p:nvSpPr>
        <p:spPr>
          <a:xfrm>
            <a:off x="0" y="0"/>
            <a:ext cx="7536857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sx="101000" sy="101000" algn="l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任意多边形: 形状 74"/>
          <p:cNvSpPr/>
          <p:nvPr userDrawn="1"/>
        </p:nvSpPr>
        <p:spPr>
          <a:xfrm flipV="1">
            <a:off x="660400" y="3829587"/>
            <a:ext cx="6489382" cy="193259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-1" fmla="*/ 0 w 6415214"/>
              <a:gd name="connsiteY0-2" fmla="*/ 171407 h 262847"/>
              <a:gd name="connsiteX1-3" fmla="*/ 6415214 w 6415214"/>
              <a:gd name="connsiteY1-4" fmla="*/ 171407 h 262847"/>
              <a:gd name="connsiteX2-5" fmla="*/ 6415214 w 6415214"/>
              <a:gd name="connsiteY2-6" fmla="*/ 100390 h 262847"/>
              <a:gd name="connsiteX3-7" fmla="*/ 511261 w 6415214"/>
              <a:gd name="connsiteY3-8" fmla="*/ 100390 h 262847"/>
              <a:gd name="connsiteX4-9" fmla="*/ 229919 w 6415214"/>
              <a:gd name="connsiteY4-10" fmla="*/ 0 h 262847"/>
              <a:gd name="connsiteX5-11" fmla="*/ 229919 w 6415214"/>
              <a:gd name="connsiteY5-12" fmla="*/ 100390 h 262847"/>
              <a:gd name="connsiteX6-13" fmla="*/ 0 w 6415214"/>
              <a:gd name="connsiteY6-14" fmla="*/ 100390 h 262847"/>
              <a:gd name="connsiteX7" fmla="*/ 91440 w 6415214"/>
              <a:gd name="connsiteY7" fmla="*/ 262847 h 262847"/>
              <a:gd name="connsiteX0-15" fmla="*/ 0 w 6415214"/>
              <a:gd name="connsiteY0-16" fmla="*/ 171407 h 171407"/>
              <a:gd name="connsiteX1-17" fmla="*/ 6415214 w 6415214"/>
              <a:gd name="connsiteY1-18" fmla="*/ 171407 h 171407"/>
              <a:gd name="connsiteX2-19" fmla="*/ 6415214 w 6415214"/>
              <a:gd name="connsiteY2-20" fmla="*/ 100390 h 171407"/>
              <a:gd name="connsiteX3-21" fmla="*/ 511261 w 6415214"/>
              <a:gd name="connsiteY3-22" fmla="*/ 100390 h 171407"/>
              <a:gd name="connsiteX4-23" fmla="*/ 229919 w 6415214"/>
              <a:gd name="connsiteY4-24" fmla="*/ 0 h 171407"/>
              <a:gd name="connsiteX5-25" fmla="*/ 229919 w 6415214"/>
              <a:gd name="connsiteY5-26" fmla="*/ 100390 h 171407"/>
              <a:gd name="connsiteX6-27" fmla="*/ 0 w 6415214"/>
              <a:gd name="connsiteY6-28" fmla="*/ 100390 h 171407"/>
              <a:gd name="connsiteX0-29" fmla="*/ 0 w 6415214"/>
              <a:gd name="connsiteY0-30" fmla="*/ 171407 h 171407"/>
              <a:gd name="connsiteX1-31" fmla="*/ 6415214 w 6415214"/>
              <a:gd name="connsiteY1-32" fmla="*/ 100390 h 171407"/>
              <a:gd name="connsiteX2-33" fmla="*/ 511261 w 6415214"/>
              <a:gd name="connsiteY2-34" fmla="*/ 100390 h 171407"/>
              <a:gd name="connsiteX3-35" fmla="*/ 229919 w 6415214"/>
              <a:gd name="connsiteY3-36" fmla="*/ 0 h 171407"/>
              <a:gd name="connsiteX4-37" fmla="*/ 229919 w 6415214"/>
              <a:gd name="connsiteY4-38" fmla="*/ 100390 h 171407"/>
              <a:gd name="connsiteX5-39" fmla="*/ 0 w 6415214"/>
              <a:gd name="connsiteY5-40" fmla="*/ 100390 h 171407"/>
              <a:gd name="connsiteX0-41" fmla="*/ 6415214 w 6415214"/>
              <a:gd name="connsiteY0-42" fmla="*/ 100390 h 100390"/>
              <a:gd name="connsiteX1-43" fmla="*/ 511261 w 6415214"/>
              <a:gd name="connsiteY1-44" fmla="*/ 100390 h 100390"/>
              <a:gd name="connsiteX2-45" fmla="*/ 229919 w 6415214"/>
              <a:gd name="connsiteY2-46" fmla="*/ 0 h 100390"/>
              <a:gd name="connsiteX3-47" fmla="*/ 229919 w 6415214"/>
              <a:gd name="connsiteY3-48" fmla="*/ 100390 h 100390"/>
              <a:gd name="connsiteX4-49" fmla="*/ 0 w 6415214"/>
              <a:gd name="connsiteY4-50" fmla="*/ 100390 h 100390"/>
              <a:gd name="connsiteX0-51" fmla="*/ 6415214 w 6415214"/>
              <a:gd name="connsiteY0-52" fmla="*/ 195640 h 195640"/>
              <a:gd name="connsiteX1-53" fmla="*/ 511261 w 6415214"/>
              <a:gd name="connsiteY1-54" fmla="*/ 195640 h 195640"/>
              <a:gd name="connsiteX2-55" fmla="*/ 227538 w 6415214"/>
              <a:gd name="connsiteY2-56" fmla="*/ 0 h 195640"/>
              <a:gd name="connsiteX3-57" fmla="*/ 229919 w 6415214"/>
              <a:gd name="connsiteY3-58" fmla="*/ 195640 h 195640"/>
              <a:gd name="connsiteX4-59" fmla="*/ 0 w 6415214"/>
              <a:gd name="connsiteY4-60" fmla="*/ 195640 h 195640"/>
              <a:gd name="connsiteX0-61" fmla="*/ 6415214 w 6415214"/>
              <a:gd name="connsiteY0-62" fmla="*/ 193259 h 193259"/>
              <a:gd name="connsiteX1-63" fmla="*/ 511261 w 6415214"/>
              <a:gd name="connsiteY1-64" fmla="*/ 193259 h 193259"/>
              <a:gd name="connsiteX2-65" fmla="*/ 232301 w 6415214"/>
              <a:gd name="connsiteY2-66" fmla="*/ 0 h 193259"/>
              <a:gd name="connsiteX3-67" fmla="*/ 229919 w 6415214"/>
              <a:gd name="connsiteY3-68" fmla="*/ 193259 h 193259"/>
              <a:gd name="connsiteX4-69" fmla="*/ 0 w 6415214"/>
              <a:gd name="connsiteY4-70" fmla="*/ 193259 h 1932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" name="标题 47"/>
          <p:cNvSpPr>
            <a:spLocks noGrp="1"/>
          </p:cNvSpPr>
          <p:nvPr>
            <p:ph type="title" hasCustomPrompt="1"/>
          </p:nvPr>
        </p:nvSpPr>
        <p:spPr>
          <a:xfrm>
            <a:off x="671368" y="2616692"/>
            <a:ext cx="7015008" cy="120032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>
              <a:lnSpc>
                <a:spcPct val="100000"/>
              </a:lnSpc>
              <a:defRPr lang="zh-CN" altLang="en-US" sz="3600" b="1" spc="100" dirty="0"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lvl="0"/>
            <a:r>
              <a:rPr lang="zh-CN" altLang="en-US" dirty="0"/>
              <a:t>请在此输入标题</a:t>
            </a:r>
            <a:br>
              <a:rPr lang="zh-CN" altLang="en-US" dirty="0"/>
            </a:br>
            <a:r>
              <a:rPr lang="zh-CN" altLang="en-US" dirty="0"/>
              <a:t>尽量回车保证标题为两行</a:t>
            </a:r>
            <a:endParaRPr lang="zh-CN" altLang="en-US" dirty="0"/>
          </a:p>
        </p:txBody>
      </p:sp>
      <p:sp>
        <p:nvSpPr>
          <p:cNvPr id="13" name="文本占位符 87"/>
          <p:cNvSpPr>
            <a:spLocks noGrp="1"/>
          </p:cNvSpPr>
          <p:nvPr>
            <p:ph type="body" sz="quarter" idx="13" hasCustomPrompt="1"/>
          </p:nvPr>
        </p:nvSpPr>
        <p:spPr>
          <a:xfrm>
            <a:off x="671367" y="2352090"/>
            <a:ext cx="5137927" cy="2585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marL="228600" lvl="0" indent="-228600"/>
            <a:r>
              <a:rPr lang="zh-CN" altLang="en-US" dirty="0"/>
              <a:t>请在此输入你的副标题</a:t>
            </a:r>
            <a:endParaRPr lang="zh-CN" altLang="en-US" dirty="0"/>
          </a:p>
        </p:txBody>
      </p:sp>
      <p:sp>
        <p:nvSpPr>
          <p:cNvPr id="14" name="文本占位符 53"/>
          <p:cNvSpPr>
            <a:spLocks noGrp="1"/>
          </p:cNvSpPr>
          <p:nvPr>
            <p:ph type="body" sz="quarter" idx="16" hasCustomPrompt="1"/>
          </p:nvPr>
        </p:nvSpPr>
        <p:spPr>
          <a:xfrm>
            <a:off x="671366" y="4094394"/>
            <a:ext cx="6221139" cy="372410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答辩人：北小理　　　导　师： 京小工　　　时　间：</a:t>
            </a:r>
            <a:r>
              <a:rPr lang="en-US" altLang="zh-CN" dirty="0"/>
              <a:t>XXX</a:t>
            </a:r>
            <a:endParaRPr lang="zh-CN" altLang="en-US" dirty="0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474450" y="318256"/>
            <a:ext cx="2104863" cy="792864"/>
          </a:xfrm>
          <a:prstGeom prst="rect">
            <a:avLst/>
          </a:prstGeom>
          <a:noFill/>
          <a:ln>
            <a:noFill/>
          </a:ln>
        </p:spPr>
        <p:txBody>
          <a:bodyPr wrap="square" lIns="180000" tIns="180000" rIns="180000" bIns="18000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◁ BIT </a:t>
            </a:r>
            <a:r>
              <a:rPr kumimoji="0" lang="en-US" altLang="zh-CN" sz="2400" b="1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▷</a:t>
            </a:r>
            <a:endParaRPr kumimoji="0" lang="zh-CN" altLang="en-US" sz="2400" b="1" i="0" u="none" strike="noStrike" kern="1200" cap="none" spc="100" normalizeH="0" baseline="0" noProof="0" dirty="0">
              <a:ln>
                <a:noFill/>
              </a:ln>
              <a:solidFill>
                <a:srgbClr val="A2A2A2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50894" y="-774608"/>
            <a:ext cx="7885491" cy="758838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8250874" y="2196869"/>
            <a:ext cx="3243162" cy="2464261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671368" y="6061309"/>
            <a:ext cx="2479573" cy="304965"/>
            <a:chOff x="671368" y="6061309"/>
            <a:chExt cx="2479573" cy="304965"/>
          </a:xfrm>
        </p:grpSpPr>
        <p:grpSp>
          <p:nvGrpSpPr>
            <p:cNvPr id="74" name="组合 73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</p:grpSpPr>
          <p:sp>
            <p:nvSpPr>
              <p:cNvPr id="89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90" name="Freeform 6"/>
              <p:cNvSpPr/>
              <p:nvPr/>
            </p:nvSpPr>
            <p:spPr bwMode="auto">
              <a:xfrm>
                <a:off x="4620305" y="1246611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grpSp>
            <p:nvGrpSpPr>
              <p:cNvPr id="91" name="组合 90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solidFill>
                <a:schemeClr val="accent3"/>
              </a:solidFill>
            </p:grpSpPr>
            <p:sp>
              <p:nvSpPr>
                <p:cNvPr id="96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97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solidFill>
                <a:schemeClr val="accent3"/>
              </a:solidFill>
            </p:grpSpPr>
            <p:sp>
              <p:nvSpPr>
                <p:cNvPr id="93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94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95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  <p:grpSp>
          <p:nvGrpSpPr>
            <p:cNvPr id="75" name="组合 74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solidFill>
                <a:schemeClr val="accent3"/>
              </a:solidFill>
            </p:grpSpPr>
            <p:sp>
              <p:nvSpPr>
                <p:cNvPr id="87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88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77" name="组合 76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solidFill>
                <a:schemeClr val="accent3"/>
              </a:solidFill>
            </p:grpSpPr>
            <p:sp>
              <p:nvSpPr>
                <p:cNvPr id="85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86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78" name="组合 77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solidFill>
                <a:schemeClr val="accent3"/>
              </a:solidFill>
            </p:grpSpPr>
            <p:sp>
              <p:nvSpPr>
                <p:cNvPr id="82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83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84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79" name="组合 78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solidFill>
                <a:schemeClr val="accent3"/>
              </a:solidFill>
            </p:grpSpPr>
            <p:sp>
              <p:nvSpPr>
                <p:cNvPr id="80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81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-矩形 7"/>
          <p:cNvSpPr/>
          <p:nvPr userDrawn="1">
            <p:custDataLst>
              <p:tags r:id="rId2"/>
            </p:custDataLst>
          </p:nvPr>
        </p:nvSpPr>
        <p:spPr>
          <a:xfrm>
            <a:off x="11373037" y="1"/>
            <a:ext cx="818963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3" name="PA-矩形 7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137938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137303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2610651" y="161103"/>
            <a:ext cx="6791691" cy="6535792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504950"/>
            <a:ext cx="121920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sx="101000" sy="101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1" name="任意多边形: 形状 30"/>
          <p:cNvSpPr/>
          <p:nvPr userDrawn="1"/>
        </p:nvSpPr>
        <p:spPr>
          <a:xfrm flipV="1">
            <a:off x="5143364" y="3786901"/>
            <a:ext cx="6236023" cy="193259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-1" fmla="*/ 0 w 6415214"/>
              <a:gd name="connsiteY0-2" fmla="*/ 171407 h 262847"/>
              <a:gd name="connsiteX1-3" fmla="*/ 6415214 w 6415214"/>
              <a:gd name="connsiteY1-4" fmla="*/ 171407 h 262847"/>
              <a:gd name="connsiteX2-5" fmla="*/ 6415214 w 6415214"/>
              <a:gd name="connsiteY2-6" fmla="*/ 100390 h 262847"/>
              <a:gd name="connsiteX3-7" fmla="*/ 511261 w 6415214"/>
              <a:gd name="connsiteY3-8" fmla="*/ 100390 h 262847"/>
              <a:gd name="connsiteX4-9" fmla="*/ 229919 w 6415214"/>
              <a:gd name="connsiteY4-10" fmla="*/ 0 h 262847"/>
              <a:gd name="connsiteX5-11" fmla="*/ 229919 w 6415214"/>
              <a:gd name="connsiteY5-12" fmla="*/ 100390 h 262847"/>
              <a:gd name="connsiteX6-13" fmla="*/ 0 w 6415214"/>
              <a:gd name="connsiteY6-14" fmla="*/ 100390 h 262847"/>
              <a:gd name="connsiteX7" fmla="*/ 91440 w 6415214"/>
              <a:gd name="connsiteY7" fmla="*/ 262847 h 262847"/>
              <a:gd name="connsiteX0-15" fmla="*/ 0 w 6415214"/>
              <a:gd name="connsiteY0-16" fmla="*/ 171407 h 171407"/>
              <a:gd name="connsiteX1-17" fmla="*/ 6415214 w 6415214"/>
              <a:gd name="connsiteY1-18" fmla="*/ 171407 h 171407"/>
              <a:gd name="connsiteX2-19" fmla="*/ 6415214 w 6415214"/>
              <a:gd name="connsiteY2-20" fmla="*/ 100390 h 171407"/>
              <a:gd name="connsiteX3-21" fmla="*/ 511261 w 6415214"/>
              <a:gd name="connsiteY3-22" fmla="*/ 100390 h 171407"/>
              <a:gd name="connsiteX4-23" fmla="*/ 229919 w 6415214"/>
              <a:gd name="connsiteY4-24" fmla="*/ 0 h 171407"/>
              <a:gd name="connsiteX5-25" fmla="*/ 229919 w 6415214"/>
              <a:gd name="connsiteY5-26" fmla="*/ 100390 h 171407"/>
              <a:gd name="connsiteX6-27" fmla="*/ 0 w 6415214"/>
              <a:gd name="connsiteY6-28" fmla="*/ 100390 h 171407"/>
              <a:gd name="connsiteX0-29" fmla="*/ 0 w 6415214"/>
              <a:gd name="connsiteY0-30" fmla="*/ 171407 h 171407"/>
              <a:gd name="connsiteX1-31" fmla="*/ 6415214 w 6415214"/>
              <a:gd name="connsiteY1-32" fmla="*/ 100390 h 171407"/>
              <a:gd name="connsiteX2-33" fmla="*/ 511261 w 6415214"/>
              <a:gd name="connsiteY2-34" fmla="*/ 100390 h 171407"/>
              <a:gd name="connsiteX3-35" fmla="*/ 229919 w 6415214"/>
              <a:gd name="connsiteY3-36" fmla="*/ 0 h 171407"/>
              <a:gd name="connsiteX4-37" fmla="*/ 229919 w 6415214"/>
              <a:gd name="connsiteY4-38" fmla="*/ 100390 h 171407"/>
              <a:gd name="connsiteX5-39" fmla="*/ 0 w 6415214"/>
              <a:gd name="connsiteY5-40" fmla="*/ 100390 h 171407"/>
              <a:gd name="connsiteX0-41" fmla="*/ 6415214 w 6415214"/>
              <a:gd name="connsiteY0-42" fmla="*/ 100390 h 100390"/>
              <a:gd name="connsiteX1-43" fmla="*/ 511261 w 6415214"/>
              <a:gd name="connsiteY1-44" fmla="*/ 100390 h 100390"/>
              <a:gd name="connsiteX2-45" fmla="*/ 229919 w 6415214"/>
              <a:gd name="connsiteY2-46" fmla="*/ 0 h 100390"/>
              <a:gd name="connsiteX3-47" fmla="*/ 229919 w 6415214"/>
              <a:gd name="connsiteY3-48" fmla="*/ 100390 h 100390"/>
              <a:gd name="connsiteX4-49" fmla="*/ 0 w 6415214"/>
              <a:gd name="connsiteY4-50" fmla="*/ 100390 h 100390"/>
              <a:gd name="connsiteX0-51" fmla="*/ 6415214 w 6415214"/>
              <a:gd name="connsiteY0-52" fmla="*/ 195640 h 195640"/>
              <a:gd name="connsiteX1-53" fmla="*/ 511261 w 6415214"/>
              <a:gd name="connsiteY1-54" fmla="*/ 195640 h 195640"/>
              <a:gd name="connsiteX2-55" fmla="*/ 227538 w 6415214"/>
              <a:gd name="connsiteY2-56" fmla="*/ 0 h 195640"/>
              <a:gd name="connsiteX3-57" fmla="*/ 229919 w 6415214"/>
              <a:gd name="connsiteY3-58" fmla="*/ 195640 h 195640"/>
              <a:gd name="connsiteX4-59" fmla="*/ 0 w 6415214"/>
              <a:gd name="connsiteY4-60" fmla="*/ 195640 h 195640"/>
              <a:gd name="connsiteX0-61" fmla="*/ 6415214 w 6415214"/>
              <a:gd name="connsiteY0-62" fmla="*/ 193259 h 193259"/>
              <a:gd name="connsiteX1-63" fmla="*/ 511261 w 6415214"/>
              <a:gd name="connsiteY1-64" fmla="*/ 193259 h 193259"/>
              <a:gd name="connsiteX2-65" fmla="*/ 232301 w 6415214"/>
              <a:gd name="connsiteY2-66" fmla="*/ 0 h 193259"/>
              <a:gd name="connsiteX3-67" fmla="*/ 229919 w 6415214"/>
              <a:gd name="connsiteY3-68" fmla="*/ 193259 h 193259"/>
              <a:gd name="connsiteX4-69" fmla="*/ 0 w 6415214"/>
              <a:gd name="connsiteY4-70" fmla="*/ 193259 h 1932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8" name="标题 47"/>
          <p:cNvSpPr>
            <a:spLocks noGrp="1"/>
          </p:cNvSpPr>
          <p:nvPr>
            <p:ph type="title" hasCustomPrompt="1"/>
          </p:nvPr>
        </p:nvSpPr>
        <p:spPr>
          <a:xfrm>
            <a:off x="5143364" y="2558484"/>
            <a:ext cx="6206079" cy="120032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>
              <a:lnSpc>
                <a:spcPct val="100000"/>
              </a:lnSpc>
              <a:defRPr lang="zh-CN" altLang="en-US" sz="3600" b="1" spc="100" dirty="0">
                <a:latin typeface="+mn-ea"/>
                <a:ea typeface="+mn-ea"/>
                <a:cs typeface="+mn-ea"/>
              </a:defRPr>
            </a:lvl1pPr>
          </a:lstStyle>
          <a:p>
            <a:pPr marL="0" lvl="0"/>
            <a:r>
              <a:rPr lang="zh-CN" altLang="en-US" dirty="0"/>
              <a:t>请在此输入标题</a:t>
            </a:r>
            <a:br>
              <a:rPr lang="zh-CN" altLang="en-US" dirty="0"/>
            </a:br>
            <a:r>
              <a:rPr lang="zh-CN" altLang="en-US" dirty="0"/>
              <a:t>尽量回车保证标题为两行</a:t>
            </a:r>
            <a:endParaRPr lang="zh-CN" altLang="en-US" dirty="0"/>
          </a:p>
        </p:txBody>
      </p:sp>
      <p:sp>
        <p:nvSpPr>
          <p:cNvPr id="60" name="文本占位符 87"/>
          <p:cNvSpPr>
            <a:spLocks noGrp="1"/>
          </p:cNvSpPr>
          <p:nvPr>
            <p:ph type="body" sz="quarter" idx="13" hasCustomPrompt="1"/>
          </p:nvPr>
        </p:nvSpPr>
        <p:spPr>
          <a:xfrm>
            <a:off x="5137014" y="2329801"/>
            <a:ext cx="5154585" cy="2585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marL="228600" lvl="0" indent="-228600"/>
            <a:r>
              <a:rPr lang="zh-CN" altLang="en-US" dirty="0"/>
              <a:t>请在此输入你的副标题</a:t>
            </a:r>
            <a:endParaRPr lang="zh-CN" altLang="en-US" dirty="0"/>
          </a:p>
        </p:txBody>
      </p:sp>
      <p:sp>
        <p:nvSpPr>
          <p:cNvPr id="38" name="文本占位符 53"/>
          <p:cNvSpPr>
            <a:spLocks noGrp="1"/>
          </p:cNvSpPr>
          <p:nvPr>
            <p:ph type="body" sz="quarter" idx="16" hasCustomPrompt="1"/>
          </p:nvPr>
        </p:nvSpPr>
        <p:spPr>
          <a:xfrm>
            <a:off x="5143364" y="4185030"/>
            <a:ext cx="6229674" cy="372410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答辩人：北小理　　　导　师： 京小工　　　时　间：</a:t>
            </a:r>
            <a:r>
              <a:rPr lang="en-US" altLang="zh-CN" dirty="0"/>
              <a:t>XXX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1111261" y="2359437"/>
            <a:ext cx="2855386" cy="216961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9" name="任意多边形: 形状 118"/>
          <p:cNvSpPr/>
          <p:nvPr userDrawn="1"/>
        </p:nvSpPr>
        <p:spPr>
          <a:xfrm rot="1916941">
            <a:off x="-628945" y="-604401"/>
            <a:ext cx="12918999" cy="10347422"/>
          </a:xfrm>
          <a:custGeom>
            <a:avLst/>
            <a:gdLst>
              <a:gd name="connsiteX0" fmla="*/ 3910821 w 12918999"/>
              <a:gd name="connsiteY0" fmla="*/ 3392979 h 10347422"/>
              <a:gd name="connsiteX1" fmla="*/ 10262073 w 12918999"/>
              <a:gd name="connsiteY1" fmla="*/ 135295 h 10347422"/>
              <a:gd name="connsiteX2" fmla="*/ 10593809 w 12918999"/>
              <a:gd name="connsiteY2" fmla="*/ 0 h 10347422"/>
              <a:gd name="connsiteX3" fmla="*/ 12918999 w 12918999"/>
              <a:gd name="connsiteY3" fmla="*/ 3728462 h 10347422"/>
              <a:gd name="connsiteX4" fmla="*/ 11966464 w 12918999"/>
              <a:gd name="connsiteY4" fmla="*/ 4224159 h 10347422"/>
              <a:gd name="connsiteX5" fmla="*/ 3050273 w 12918999"/>
              <a:gd name="connsiteY5" fmla="*/ 10050202 h 10347422"/>
              <a:gd name="connsiteX6" fmla="*/ 2678241 w 12918999"/>
              <a:gd name="connsiteY6" fmla="*/ 10347422 h 10347422"/>
              <a:gd name="connsiteX7" fmla="*/ 0 w 12918999"/>
              <a:gd name="connsiteY7" fmla="*/ 6052840 h 10347422"/>
              <a:gd name="connsiteX8" fmla="*/ 4301 w 12918999"/>
              <a:gd name="connsiteY8" fmla="*/ 6049545 h 10347422"/>
              <a:gd name="connsiteX9" fmla="*/ 3049697 w 12918999"/>
              <a:gd name="connsiteY9" fmla="*/ 3931365 h 10347422"/>
              <a:gd name="connsiteX10" fmla="*/ 3910821 w 12918999"/>
              <a:gd name="connsiteY10" fmla="*/ 3392979 h 1034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18999" h="10347422">
                <a:moveTo>
                  <a:pt x="3910821" y="3392979"/>
                </a:moveTo>
                <a:cubicBezTo>
                  <a:pt x="5934272" y="2157348"/>
                  <a:pt x="8056184" y="1066634"/>
                  <a:pt x="10262073" y="135295"/>
                </a:cubicBezTo>
                <a:lnTo>
                  <a:pt x="10593809" y="0"/>
                </a:lnTo>
                <a:lnTo>
                  <a:pt x="12918999" y="3728462"/>
                </a:lnTo>
                <a:lnTo>
                  <a:pt x="11966464" y="4224159"/>
                </a:lnTo>
                <a:cubicBezTo>
                  <a:pt x="8816355" y="5904658"/>
                  <a:pt x="5833798" y="7857148"/>
                  <a:pt x="3050273" y="10050202"/>
                </a:cubicBezTo>
                <a:lnTo>
                  <a:pt x="2678241" y="10347422"/>
                </a:lnTo>
                <a:lnTo>
                  <a:pt x="0" y="6052840"/>
                </a:lnTo>
                <a:lnTo>
                  <a:pt x="4301" y="6049545"/>
                </a:lnTo>
                <a:cubicBezTo>
                  <a:pt x="990558" y="5305797"/>
                  <a:pt x="2006380" y="4599047"/>
                  <a:pt x="3049697" y="3931365"/>
                </a:cubicBezTo>
                <a:cubicBezTo>
                  <a:pt x="3334701" y="3748973"/>
                  <a:pt x="3621756" y="3569497"/>
                  <a:pt x="3910821" y="3392979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06" name="任意多边形: 形状 105"/>
          <p:cNvSpPr/>
          <p:nvPr userDrawn="1"/>
        </p:nvSpPr>
        <p:spPr>
          <a:xfrm rot="2885786">
            <a:off x="1087929" y="-2969595"/>
            <a:ext cx="10843749" cy="12155155"/>
          </a:xfrm>
          <a:custGeom>
            <a:avLst/>
            <a:gdLst>
              <a:gd name="connsiteX0" fmla="*/ 6051751 w 10843749"/>
              <a:gd name="connsiteY0" fmla="*/ 1433305 h 12155155"/>
              <a:gd name="connsiteX1" fmla="*/ 6837805 w 10843749"/>
              <a:gd name="connsiteY1" fmla="*/ 587393 h 12155155"/>
              <a:gd name="connsiteX2" fmla="*/ 7410328 w 10843749"/>
              <a:gd name="connsiteY2" fmla="*/ 0 h 12155155"/>
              <a:gd name="connsiteX3" fmla="*/ 10843749 w 10843749"/>
              <a:gd name="connsiteY3" fmla="*/ 3081016 h 12155155"/>
              <a:gd name="connsiteX4" fmla="*/ 2700969 w 10843749"/>
              <a:gd name="connsiteY4" fmla="*/ 12155155 h 12155155"/>
              <a:gd name="connsiteX5" fmla="*/ 0 w 10843749"/>
              <a:gd name="connsiteY5" fmla="*/ 9731411 h 12155155"/>
              <a:gd name="connsiteX6" fmla="*/ 261077 w 10843749"/>
              <a:gd name="connsiteY6" fmla="*/ 9278934 h 12155155"/>
              <a:gd name="connsiteX7" fmla="*/ 6051751 w 10843749"/>
              <a:gd name="connsiteY7" fmla="*/ 1433305 h 12155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43749" h="12155155">
                <a:moveTo>
                  <a:pt x="6051751" y="1433305"/>
                </a:moveTo>
                <a:cubicBezTo>
                  <a:pt x="6310424" y="1148193"/>
                  <a:pt x="6572461" y="866201"/>
                  <a:pt x="6837805" y="587393"/>
                </a:cubicBezTo>
                <a:lnTo>
                  <a:pt x="7410328" y="0"/>
                </a:lnTo>
                <a:lnTo>
                  <a:pt x="10843749" y="3081016"/>
                </a:lnTo>
                <a:lnTo>
                  <a:pt x="2700969" y="12155155"/>
                </a:lnTo>
                <a:lnTo>
                  <a:pt x="0" y="9731411"/>
                </a:lnTo>
                <a:lnTo>
                  <a:pt x="261077" y="9278934"/>
                </a:lnTo>
                <a:cubicBezTo>
                  <a:pt x="1926385" y="6466781"/>
                  <a:pt x="3869211" y="3838947"/>
                  <a:pt x="6051751" y="1433305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8" name="任意多边形: 形状 117"/>
          <p:cNvSpPr/>
          <p:nvPr userDrawn="1"/>
        </p:nvSpPr>
        <p:spPr>
          <a:xfrm rot="1846855">
            <a:off x="-307281" y="-539696"/>
            <a:ext cx="12650822" cy="11532482"/>
          </a:xfrm>
          <a:custGeom>
            <a:avLst/>
            <a:gdLst>
              <a:gd name="connsiteX0" fmla="*/ 7956679 w 12650822"/>
              <a:gd name="connsiteY0" fmla="*/ 1195248 h 11532482"/>
              <a:gd name="connsiteX1" fmla="*/ 9978822 w 12650822"/>
              <a:gd name="connsiteY1" fmla="*/ 62012 h 11532482"/>
              <a:gd name="connsiteX2" fmla="*/ 10098991 w 12650822"/>
              <a:gd name="connsiteY2" fmla="*/ 0 h 11532482"/>
              <a:gd name="connsiteX3" fmla="*/ 12650822 w 12650822"/>
              <a:gd name="connsiteY3" fmla="*/ 4283979 h 11532482"/>
              <a:gd name="connsiteX4" fmla="*/ 12245569 w 12650822"/>
              <a:gd name="connsiteY4" fmla="*/ 4531370 h 11532482"/>
              <a:gd name="connsiteX5" fmla="*/ 3166697 w 12650822"/>
              <a:gd name="connsiteY5" fmla="*/ 11321300 h 11532482"/>
              <a:gd name="connsiteX6" fmla="*/ 2933905 w 12650822"/>
              <a:gd name="connsiteY6" fmla="*/ 11532482 h 11532482"/>
              <a:gd name="connsiteX7" fmla="*/ 1718627 w 12650822"/>
              <a:gd name="connsiteY7" fmla="*/ 9865697 h 11532482"/>
              <a:gd name="connsiteX8" fmla="*/ 0 w 12650822"/>
              <a:gd name="connsiteY8" fmla="*/ 6980488 h 11532482"/>
              <a:gd name="connsiteX9" fmla="*/ 22022 w 12650822"/>
              <a:gd name="connsiteY9" fmla="*/ 6960742 h 11532482"/>
              <a:gd name="connsiteX10" fmla="*/ 4718407 w 12650822"/>
              <a:gd name="connsiteY10" fmla="*/ 3273000 h 11532482"/>
              <a:gd name="connsiteX11" fmla="*/ 7956679 w 12650822"/>
              <a:gd name="connsiteY11" fmla="*/ 1195248 h 11532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50822" h="11532482">
                <a:moveTo>
                  <a:pt x="7956679" y="1195248"/>
                </a:moveTo>
                <a:cubicBezTo>
                  <a:pt x="8621077" y="803084"/>
                  <a:pt x="9295272" y="425195"/>
                  <a:pt x="9978822" y="62012"/>
                </a:cubicBezTo>
                <a:lnTo>
                  <a:pt x="10098991" y="0"/>
                </a:lnTo>
                <a:lnTo>
                  <a:pt x="12650822" y="4283979"/>
                </a:lnTo>
                <a:lnTo>
                  <a:pt x="12245569" y="4531370"/>
                </a:lnTo>
                <a:cubicBezTo>
                  <a:pt x="9012618" y="6531229"/>
                  <a:pt x="5974903" y="8805712"/>
                  <a:pt x="3166697" y="11321300"/>
                </a:cubicBezTo>
                <a:lnTo>
                  <a:pt x="2933905" y="11532482"/>
                </a:lnTo>
                <a:lnTo>
                  <a:pt x="1718627" y="9865697"/>
                </a:lnTo>
                <a:lnTo>
                  <a:pt x="0" y="6980488"/>
                </a:lnTo>
                <a:lnTo>
                  <a:pt x="22022" y="6960742"/>
                </a:lnTo>
                <a:cubicBezTo>
                  <a:pt x="1511041" y="5644986"/>
                  <a:pt x="3079104" y="4413194"/>
                  <a:pt x="4718407" y="3273000"/>
                </a:cubicBezTo>
                <a:cubicBezTo>
                  <a:pt x="5769244" y="2542106"/>
                  <a:pt x="6849352" y="1848853"/>
                  <a:pt x="7956679" y="1195248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3000"/>
                </a:schemeClr>
              </a:gs>
              <a:gs pos="100000">
                <a:schemeClr val="accent2">
                  <a:alpha val="1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9" name="任意多边形: 形状 83"/>
          <p:cNvSpPr/>
          <p:nvPr userDrawn="1"/>
        </p:nvSpPr>
        <p:spPr>
          <a:xfrm>
            <a:off x="-1" y="2998308"/>
            <a:ext cx="12191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50" name="任意多边形: 形状 83"/>
          <p:cNvSpPr/>
          <p:nvPr userDrawn="1"/>
        </p:nvSpPr>
        <p:spPr>
          <a:xfrm>
            <a:off x="-2" y="3019587"/>
            <a:ext cx="12191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02" name="任意多边形: 形状 101"/>
          <p:cNvSpPr/>
          <p:nvPr userDrawn="1"/>
        </p:nvSpPr>
        <p:spPr>
          <a:xfrm rot="2676034">
            <a:off x="-1681418" y="5021332"/>
            <a:ext cx="3362838" cy="3410056"/>
          </a:xfrm>
          <a:custGeom>
            <a:avLst/>
            <a:gdLst>
              <a:gd name="connsiteX0" fmla="*/ 0 w 3362838"/>
              <a:gd name="connsiteY0" fmla="*/ 0 h 3410056"/>
              <a:gd name="connsiteX1" fmla="*/ 3362838 w 3362838"/>
              <a:gd name="connsiteY1" fmla="*/ 3410056 h 3410056"/>
              <a:gd name="connsiteX2" fmla="*/ 3362837 w 3362838"/>
              <a:gd name="connsiteY2" fmla="*/ 3410056 h 3410056"/>
              <a:gd name="connsiteX3" fmla="*/ 0 w 3362838"/>
              <a:gd name="connsiteY3" fmla="*/ 1 h 341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62838" h="3410056">
                <a:moveTo>
                  <a:pt x="0" y="0"/>
                </a:moveTo>
                <a:lnTo>
                  <a:pt x="3362838" y="3410056"/>
                </a:lnTo>
                <a:lnTo>
                  <a:pt x="3362837" y="3410056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4" name="任意多边形: 形状 83"/>
          <p:cNvSpPr/>
          <p:nvPr userDrawn="1"/>
        </p:nvSpPr>
        <p:spPr>
          <a:xfrm>
            <a:off x="1" y="3201986"/>
            <a:ext cx="12191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48" name="标题 47"/>
          <p:cNvSpPr>
            <a:spLocks noGrp="1"/>
          </p:cNvSpPr>
          <p:nvPr userDrawn="1">
            <p:ph type="title" hasCustomPrompt="1"/>
          </p:nvPr>
        </p:nvSpPr>
        <p:spPr>
          <a:xfrm>
            <a:off x="515938" y="3758091"/>
            <a:ext cx="11160124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algn="ctr">
              <a:lnSpc>
                <a:spcPct val="100000"/>
              </a:lnSpc>
              <a:defRPr lang="zh-CN" altLang="en-US" sz="4000" b="1" spc="100" dirty="0">
                <a:solidFill>
                  <a:schemeClr val="tx1"/>
                </a:solidFill>
                <a:latin typeface="+mn-ea"/>
                <a:ea typeface="+mn-ea"/>
                <a:cs typeface="+mn-ea"/>
              </a:defRPr>
            </a:lvl1pPr>
          </a:lstStyle>
          <a:p>
            <a:pPr marL="0" lvl="0"/>
            <a:r>
              <a:rPr lang="zh-CN" altLang="en-US" dirty="0"/>
              <a:t>北京理工大学</a:t>
            </a:r>
            <a:br>
              <a:rPr lang="zh-CN" altLang="en-US" dirty="0"/>
            </a:br>
            <a:r>
              <a:rPr lang="zh-CN" altLang="en-US" dirty="0"/>
              <a:t>毕业设计论文答辩模板</a:t>
            </a:r>
            <a:endParaRPr lang="zh-CN" altLang="en-US" dirty="0"/>
          </a:p>
        </p:txBody>
      </p:sp>
      <p:sp>
        <p:nvSpPr>
          <p:cNvPr id="38" name="文本占位符 53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141362" y="5528219"/>
            <a:ext cx="7909277" cy="372410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 algn="ctr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答辩人：北小理　　　导　师： 京小工　　　时　间：</a:t>
            </a:r>
            <a:r>
              <a:rPr lang="en-US" altLang="zh-CN" dirty="0"/>
              <a:t>XXX</a:t>
            </a:r>
            <a:endParaRPr lang="zh-CN" altLang="en-US" dirty="0"/>
          </a:p>
        </p:txBody>
      </p:sp>
      <p:cxnSp>
        <p:nvCxnSpPr>
          <p:cNvPr id="18" name="直接连接符 17"/>
          <p:cNvCxnSpPr/>
          <p:nvPr userDrawn="1"/>
        </p:nvCxnSpPr>
        <p:spPr>
          <a:xfrm>
            <a:off x="2108522" y="5295418"/>
            <a:ext cx="7974957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3866200" y="944838"/>
            <a:ext cx="4510874" cy="1262604"/>
          </a:xfrm>
          <a:prstGeom prst="rect">
            <a:avLst/>
          </a:prstGeom>
        </p:spPr>
      </p:pic>
      <p:sp>
        <p:nvSpPr>
          <p:cNvPr id="51" name="文本框 50"/>
          <p:cNvSpPr txBox="1"/>
          <p:nvPr userDrawn="1"/>
        </p:nvSpPr>
        <p:spPr>
          <a:xfrm>
            <a:off x="150844" y="6088688"/>
            <a:ext cx="2156520" cy="617431"/>
          </a:xfrm>
          <a:prstGeom prst="rect">
            <a:avLst/>
          </a:prstGeom>
          <a:noFill/>
          <a:ln>
            <a:noFill/>
          </a:ln>
        </p:spPr>
        <p:txBody>
          <a:bodyPr wrap="square" lIns="180000" tIns="180000" rIns="180000" bIns="180000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BIT</a:t>
            </a:r>
            <a:r>
              <a:rPr kumimoji="0" lang="en-US" altLang="zh-CN" sz="1400" b="0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en-US" altLang="zh-CN" sz="1400" b="1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|</a:t>
            </a:r>
            <a:r>
              <a:rPr kumimoji="0" lang="en-US" altLang="zh-CN" sz="1400" b="0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en-US" altLang="zh-CN" sz="1400" b="1" i="0" u="none" strike="noStrike" kern="1200" cap="none" spc="10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SINCE 1940</a:t>
            </a:r>
            <a:endParaRPr kumimoji="0" lang="zh-CN" altLang="en-US" sz="1400" b="1" i="0" u="none" strike="noStrike" kern="1200" cap="none" spc="100" normalizeH="0" baseline="0" noProof="0" dirty="0">
              <a:ln>
                <a:noFill/>
              </a:ln>
              <a:solidFill>
                <a:srgbClr val="A2A2A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0272478" y="6308389"/>
            <a:ext cx="1629576" cy="198576"/>
            <a:chOff x="10272478" y="6308389"/>
            <a:chExt cx="1629576" cy="198576"/>
          </a:xfrm>
        </p:grpSpPr>
        <p:grpSp>
          <p:nvGrpSpPr>
            <p:cNvPr id="40" name="组合 39"/>
            <p:cNvGrpSpPr/>
            <p:nvPr userDrawn="1"/>
          </p:nvGrpSpPr>
          <p:grpSpPr>
            <a:xfrm>
              <a:off x="11216726" y="6310650"/>
              <a:ext cx="685328" cy="194486"/>
              <a:chOff x="2373567" y="1096524"/>
              <a:chExt cx="2578404" cy="731714"/>
            </a:xfrm>
          </p:grpSpPr>
          <p:sp>
            <p:nvSpPr>
              <p:cNvPr id="70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71" name="Freeform 6"/>
              <p:cNvSpPr/>
              <p:nvPr/>
            </p:nvSpPr>
            <p:spPr bwMode="auto">
              <a:xfrm>
                <a:off x="4620306" y="1237050"/>
                <a:ext cx="331665" cy="499208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grpSp>
            <p:nvGrpSpPr>
              <p:cNvPr id="72" name="组合 71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solidFill>
                <a:schemeClr val="accent3"/>
              </a:solidFill>
            </p:grpSpPr>
            <p:sp>
              <p:nvSpPr>
                <p:cNvPr id="7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7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solidFill>
                <a:schemeClr val="accent3"/>
              </a:solidFill>
            </p:grpSpPr>
            <p:sp>
              <p:nvSpPr>
                <p:cNvPr id="74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75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76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  <p:grpSp>
          <p:nvGrpSpPr>
            <p:cNvPr id="41" name="组合 40"/>
            <p:cNvGrpSpPr/>
            <p:nvPr userDrawn="1"/>
          </p:nvGrpSpPr>
          <p:grpSpPr>
            <a:xfrm>
              <a:off x="10272478" y="6308389"/>
              <a:ext cx="721622" cy="198576"/>
              <a:chOff x="2372715" y="161759"/>
              <a:chExt cx="2714952" cy="747103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solidFill>
                <a:schemeClr val="accent3"/>
              </a:solidFill>
            </p:grpSpPr>
            <p:sp>
              <p:nvSpPr>
                <p:cNvPr id="6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6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solidFill>
                <a:schemeClr val="accent3"/>
              </a:solidFill>
            </p:grpSpPr>
            <p:sp>
              <p:nvSpPr>
                <p:cNvPr id="6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6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solidFill>
                <a:schemeClr val="accent3"/>
              </a:solidFill>
            </p:grpSpPr>
            <p:sp>
              <p:nvSpPr>
                <p:cNvPr id="6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6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6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45" name="组合 44"/>
              <p:cNvGrpSpPr/>
              <p:nvPr/>
            </p:nvGrpSpPr>
            <p:grpSpPr>
              <a:xfrm>
                <a:off x="4613354" y="313344"/>
                <a:ext cx="474313" cy="479486"/>
                <a:chOff x="11893474" y="1994534"/>
                <a:chExt cx="286683" cy="289808"/>
              </a:xfrm>
              <a:solidFill>
                <a:schemeClr val="accent3"/>
              </a:solidFill>
            </p:grpSpPr>
            <p:sp>
              <p:nvSpPr>
                <p:cNvPr id="46" name="Freeform 11"/>
                <p:cNvSpPr>
                  <a:spLocks noEditPoints="1"/>
                </p:cNvSpPr>
                <p:nvPr/>
              </p:nvSpPr>
              <p:spPr bwMode="auto">
                <a:xfrm>
                  <a:off x="11976099" y="1994534"/>
                  <a:ext cx="204058" cy="285679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7" name="Freeform 12"/>
                <p:cNvSpPr/>
                <p:nvPr/>
              </p:nvSpPr>
              <p:spPr bwMode="auto">
                <a:xfrm>
                  <a:off x="11893474" y="2009126"/>
                  <a:ext cx="109877" cy="275216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PA-矩形 7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任意多边形: 形状 19"/>
          <p:cNvSpPr/>
          <p:nvPr userDrawn="1"/>
        </p:nvSpPr>
        <p:spPr>
          <a:xfrm flipH="1" flipV="1">
            <a:off x="4442085" y="3759199"/>
            <a:ext cx="3307830" cy="2335892"/>
          </a:xfrm>
          <a:custGeom>
            <a:avLst/>
            <a:gdLst>
              <a:gd name="connsiteX0" fmla="*/ 3162300 w 3162300"/>
              <a:gd name="connsiteY0" fmla="*/ 2147409 h 2147409"/>
              <a:gd name="connsiteX1" fmla="*/ 0 w 3162300"/>
              <a:gd name="connsiteY1" fmla="*/ 2147409 h 2147409"/>
              <a:gd name="connsiteX2" fmla="*/ 0 w 3162300"/>
              <a:gd name="connsiteY2" fmla="*/ 1565265 h 2147409"/>
              <a:gd name="connsiteX3" fmla="*/ 0 w 3162300"/>
              <a:gd name="connsiteY3" fmla="*/ 1544697 h 2147409"/>
              <a:gd name="connsiteX4" fmla="*/ 0 w 3162300"/>
              <a:gd name="connsiteY4" fmla="*/ 0 h 2147409"/>
              <a:gd name="connsiteX5" fmla="*/ 1585774 w 3162300"/>
              <a:gd name="connsiteY5" fmla="*/ 1112898 h 2147409"/>
              <a:gd name="connsiteX6" fmla="*/ 3162300 w 3162300"/>
              <a:gd name="connsiteY6" fmla="*/ 0 h 2147409"/>
              <a:gd name="connsiteX7" fmla="*/ 3162300 w 3162300"/>
              <a:gd name="connsiteY7" fmla="*/ 1544697 h 2147409"/>
              <a:gd name="connsiteX8" fmla="*/ 3162300 w 3162300"/>
              <a:gd name="connsiteY8" fmla="*/ 1565265 h 2147409"/>
              <a:gd name="connsiteX0-1" fmla="*/ 0 w 3162300"/>
              <a:gd name="connsiteY0-2" fmla="*/ 2147409 h 2238849"/>
              <a:gd name="connsiteX1-3" fmla="*/ 0 w 3162300"/>
              <a:gd name="connsiteY1-4" fmla="*/ 1565265 h 2238849"/>
              <a:gd name="connsiteX2-5" fmla="*/ 0 w 3162300"/>
              <a:gd name="connsiteY2-6" fmla="*/ 1544697 h 2238849"/>
              <a:gd name="connsiteX3-7" fmla="*/ 0 w 3162300"/>
              <a:gd name="connsiteY3-8" fmla="*/ 0 h 2238849"/>
              <a:gd name="connsiteX4-9" fmla="*/ 1585774 w 3162300"/>
              <a:gd name="connsiteY4-10" fmla="*/ 1112898 h 2238849"/>
              <a:gd name="connsiteX5-11" fmla="*/ 3162300 w 3162300"/>
              <a:gd name="connsiteY5-12" fmla="*/ 0 h 2238849"/>
              <a:gd name="connsiteX6-13" fmla="*/ 3162300 w 3162300"/>
              <a:gd name="connsiteY6-14" fmla="*/ 1544697 h 2238849"/>
              <a:gd name="connsiteX7-15" fmla="*/ 3162300 w 3162300"/>
              <a:gd name="connsiteY7-16" fmla="*/ 1565265 h 2238849"/>
              <a:gd name="connsiteX8-17" fmla="*/ 3162300 w 3162300"/>
              <a:gd name="connsiteY8-18" fmla="*/ 2147409 h 2238849"/>
              <a:gd name="connsiteX9" fmla="*/ 91440 w 3162300"/>
              <a:gd name="connsiteY9" fmla="*/ 2238849 h 2238849"/>
              <a:gd name="connsiteX0-19" fmla="*/ 0 w 3162300"/>
              <a:gd name="connsiteY0-20" fmla="*/ 2147409 h 2147409"/>
              <a:gd name="connsiteX1-21" fmla="*/ 0 w 3162300"/>
              <a:gd name="connsiteY1-22" fmla="*/ 1565265 h 2147409"/>
              <a:gd name="connsiteX2-23" fmla="*/ 0 w 3162300"/>
              <a:gd name="connsiteY2-24" fmla="*/ 1544697 h 2147409"/>
              <a:gd name="connsiteX3-25" fmla="*/ 0 w 3162300"/>
              <a:gd name="connsiteY3-26" fmla="*/ 0 h 2147409"/>
              <a:gd name="connsiteX4-27" fmla="*/ 1585774 w 3162300"/>
              <a:gd name="connsiteY4-28" fmla="*/ 1112898 h 2147409"/>
              <a:gd name="connsiteX5-29" fmla="*/ 3162300 w 3162300"/>
              <a:gd name="connsiteY5-30" fmla="*/ 0 h 2147409"/>
              <a:gd name="connsiteX6-31" fmla="*/ 3162300 w 3162300"/>
              <a:gd name="connsiteY6-32" fmla="*/ 1544697 h 2147409"/>
              <a:gd name="connsiteX7-33" fmla="*/ 3162300 w 3162300"/>
              <a:gd name="connsiteY7-34" fmla="*/ 1565265 h 2147409"/>
              <a:gd name="connsiteX8-35" fmla="*/ 3162300 w 3162300"/>
              <a:gd name="connsiteY8-36" fmla="*/ 2147409 h 21474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3162300" h="2147409">
                <a:moveTo>
                  <a:pt x="0" y="2147409"/>
                </a:moveTo>
                <a:lnTo>
                  <a:pt x="0" y="1565265"/>
                </a:lnTo>
                <a:lnTo>
                  <a:pt x="0" y="1544697"/>
                </a:lnTo>
                <a:lnTo>
                  <a:pt x="0" y="0"/>
                </a:lnTo>
                <a:lnTo>
                  <a:pt x="1585774" y="1112898"/>
                </a:lnTo>
                <a:lnTo>
                  <a:pt x="3162300" y="0"/>
                </a:lnTo>
                <a:lnTo>
                  <a:pt x="3162300" y="1544697"/>
                </a:lnTo>
                <a:lnTo>
                  <a:pt x="3162300" y="1565265"/>
                </a:lnTo>
                <a:lnTo>
                  <a:pt x="3162300" y="2147409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矩形 3"/>
          <p:cNvSpPr/>
          <p:nvPr userDrawn="1"/>
        </p:nvSpPr>
        <p:spPr>
          <a:xfrm>
            <a:off x="4442085" y="1015093"/>
            <a:ext cx="3307830" cy="1428368"/>
          </a:xfrm>
          <a:custGeom>
            <a:avLst/>
            <a:gdLst>
              <a:gd name="connsiteX0" fmla="*/ 0 w 3162300"/>
              <a:gd name="connsiteY0" fmla="*/ 0 h 1871961"/>
              <a:gd name="connsiteX1" fmla="*/ 3162300 w 3162300"/>
              <a:gd name="connsiteY1" fmla="*/ 0 h 1871961"/>
              <a:gd name="connsiteX2" fmla="*/ 3162300 w 3162300"/>
              <a:gd name="connsiteY2" fmla="*/ 1871961 h 1871961"/>
              <a:gd name="connsiteX3" fmla="*/ 0 w 3162300"/>
              <a:gd name="connsiteY3" fmla="*/ 1871961 h 1871961"/>
              <a:gd name="connsiteX4" fmla="*/ 0 w 3162300"/>
              <a:gd name="connsiteY4" fmla="*/ 0 h 1871961"/>
              <a:gd name="connsiteX0-1" fmla="*/ 0 w 3162300"/>
              <a:gd name="connsiteY0-2" fmla="*/ 1871961 h 1963401"/>
              <a:gd name="connsiteX1-3" fmla="*/ 0 w 3162300"/>
              <a:gd name="connsiteY1-4" fmla="*/ 0 h 1963401"/>
              <a:gd name="connsiteX2-5" fmla="*/ 3162300 w 3162300"/>
              <a:gd name="connsiteY2-6" fmla="*/ 0 h 1963401"/>
              <a:gd name="connsiteX3-7" fmla="*/ 3162300 w 3162300"/>
              <a:gd name="connsiteY3-8" fmla="*/ 1871961 h 1963401"/>
              <a:gd name="connsiteX4-9" fmla="*/ 91440 w 3162300"/>
              <a:gd name="connsiteY4-10" fmla="*/ 1963401 h 1963401"/>
              <a:gd name="connsiteX0-11" fmla="*/ 0 w 3162300"/>
              <a:gd name="connsiteY0-12" fmla="*/ 1871961 h 1871961"/>
              <a:gd name="connsiteX1-13" fmla="*/ 0 w 3162300"/>
              <a:gd name="connsiteY1-14" fmla="*/ 0 h 1871961"/>
              <a:gd name="connsiteX2-15" fmla="*/ 3162300 w 3162300"/>
              <a:gd name="connsiteY2-16" fmla="*/ 0 h 1871961"/>
              <a:gd name="connsiteX3-17" fmla="*/ 3162300 w 3162300"/>
              <a:gd name="connsiteY3-18" fmla="*/ 1871961 h 18719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162300" h="1871961">
                <a:moveTo>
                  <a:pt x="0" y="1871961"/>
                </a:moveTo>
                <a:lnTo>
                  <a:pt x="0" y="0"/>
                </a:lnTo>
                <a:lnTo>
                  <a:pt x="3162300" y="0"/>
                </a:lnTo>
                <a:lnTo>
                  <a:pt x="3162300" y="1871961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等腰三角形 11"/>
          <p:cNvSpPr/>
          <p:nvPr userDrawn="1"/>
        </p:nvSpPr>
        <p:spPr>
          <a:xfrm flipV="1">
            <a:off x="6007269" y="3832178"/>
            <a:ext cx="177462" cy="152984"/>
          </a:xfrm>
          <a:prstGeom prst="triangl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4974749" y="1401223"/>
            <a:ext cx="2256308" cy="63154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2289050"/>
            <a:ext cx="12192001" cy="1968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 t="15558" b="38705"/>
          <a:stretch>
            <a:fillRect/>
          </a:stretch>
        </p:blipFill>
        <p:spPr>
          <a:xfrm>
            <a:off x="1" y="0"/>
            <a:ext cx="12192000" cy="2290219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-1" y="-7884"/>
            <a:ext cx="12192001" cy="229810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024353" y="841210"/>
            <a:ext cx="2143294" cy="599913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>
            <a:off x="-81481" y="2289050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3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 rot="16200000">
            <a:off x="-1538864" y="2653429"/>
            <a:ext cx="52296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8000" b="1" i="0" u="none" strike="noStrike" kern="1200" cap="none" spc="5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Contents</a:t>
            </a:r>
            <a:r>
              <a:rPr kumimoji="0" lang="en-US" altLang="zh-CN" sz="4400" b="1" i="0" u="none" strike="noStrike" kern="1200" cap="none" spc="50" normalizeH="0" baseline="0" noProof="0" dirty="0">
                <a:ln>
                  <a:noFill/>
                </a:ln>
                <a:solidFill>
                  <a:srgbClr val="A13F0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■</a:t>
            </a:r>
            <a:endParaRPr kumimoji="0" lang="zh-CN" altLang="en-US" sz="4400" b="1" i="0" u="none" strike="noStrike" kern="1200" cap="none" spc="50" normalizeH="0" baseline="0" noProof="0" dirty="0">
              <a:ln>
                <a:noFill/>
              </a:ln>
              <a:solidFill>
                <a:srgbClr val="A13F0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116549" y="3752395"/>
            <a:ext cx="738664" cy="224676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600" normalizeH="0" baseline="0" noProof="0" dirty="0">
                <a:ln>
                  <a:noFill/>
                </a:ln>
                <a:solidFill>
                  <a:srgbClr val="006C39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结构大纲</a:t>
            </a:r>
            <a:endParaRPr kumimoji="0" lang="zh-CN" altLang="en-US" sz="3600" b="1" i="0" u="none" strike="noStrike" kern="1200" cap="none" spc="600" normalizeH="0" baseline="0" noProof="0" dirty="0">
              <a:ln>
                <a:noFill/>
              </a:ln>
              <a:solidFill>
                <a:srgbClr val="006C39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9519824" y="6600901"/>
            <a:ext cx="25234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BEIJING INSTITUTE OF TECHNOLOGY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041148" y="78493"/>
            <a:ext cx="2025400" cy="566914"/>
          </a:xfrm>
          <a:prstGeom prst="rect">
            <a:avLst/>
          </a:prstGeom>
        </p:spPr>
      </p:pic>
      <p:sp>
        <p:nvSpPr>
          <p:cNvPr id="82" name="任意多边形: 形状 59"/>
          <p:cNvSpPr/>
          <p:nvPr userDrawn="1"/>
        </p:nvSpPr>
        <p:spPr>
          <a:xfrm flipH="1">
            <a:off x="-1352550" y="-2"/>
            <a:ext cx="13544548" cy="105727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83" name="图片 82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793498" y="249943"/>
            <a:ext cx="2025400" cy="566914"/>
          </a:xfrm>
          <a:prstGeom prst="rect">
            <a:avLst/>
          </a:prstGeom>
        </p:spPr>
      </p:pic>
      <p:sp>
        <p:nvSpPr>
          <p:cNvPr id="84" name="矩形 83"/>
          <p:cNvSpPr/>
          <p:nvPr userDrawn="1"/>
        </p:nvSpPr>
        <p:spPr>
          <a:xfrm>
            <a:off x="0" y="6188075"/>
            <a:ext cx="12192000" cy="66992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3" name="组合 32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34" name="组合 33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0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grpSp>
            <p:nvGrpSpPr>
              <p:cNvPr id="51" name="组合 50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56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5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52" name="组合 51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53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54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55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  <p:grpSp>
          <p:nvGrpSpPr>
            <p:cNvPr id="35" name="组合 34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36" name="组合 35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47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8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37" name="组合 36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45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6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38" name="组合 37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42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3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4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40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1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3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/>
          <a:srcRect r="20215"/>
          <a:stretch>
            <a:fillRect/>
          </a:stretch>
        </p:blipFill>
        <p:spPr>
          <a:xfrm>
            <a:off x="6592525" y="0"/>
            <a:ext cx="5609371" cy="6765696"/>
          </a:xfrm>
          <a:prstGeom prst="rect">
            <a:avLst/>
          </a:prstGeom>
        </p:spPr>
      </p:pic>
      <p:sp>
        <p:nvSpPr>
          <p:cNvPr id="63" name="任意多边形: 形状 59"/>
          <p:cNvSpPr/>
          <p:nvPr userDrawn="1"/>
        </p:nvSpPr>
        <p:spPr>
          <a:xfrm flipH="1">
            <a:off x="-1352550" y="-2"/>
            <a:ext cx="13544548" cy="105727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4" name="图片 63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793498" y="249943"/>
            <a:ext cx="2025400" cy="566914"/>
          </a:xfrm>
          <a:prstGeom prst="rect">
            <a:avLst/>
          </a:prstGeom>
        </p:spPr>
      </p:pic>
      <p:sp>
        <p:nvSpPr>
          <p:cNvPr id="65" name="矩形 64"/>
          <p:cNvSpPr/>
          <p:nvPr userDrawn="1"/>
        </p:nvSpPr>
        <p:spPr>
          <a:xfrm>
            <a:off x="0" y="6188075"/>
            <a:ext cx="12192000" cy="66992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31" name="组合 30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46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47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grpSp>
            <p:nvGrpSpPr>
              <p:cNvPr id="48" name="组合 47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53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54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50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51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52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  <p:grpSp>
          <p:nvGrpSpPr>
            <p:cNvPr id="32" name="组合 31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33" name="组合 32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44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5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34" name="组合 33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42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3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35" name="组合 34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39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0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1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37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38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椭圆 88"/>
          <p:cNvSpPr/>
          <p:nvPr userDrawn="1"/>
        </p:nvSpPr>
        <p:spPr>
          <a:xfrm>
            <a:off x="-3816599" y="-1541834"/>
            <a:ext cx="8697505" cy="9941668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8" name="椭圆 87"/>
          <p:cNvSpPr/>
          <p:nvPr userDrawn="1"/>
        </p:nvSpPr>
        <p:spPr>
          <a:xfrm>
            <a:off x="-3999568" y="-1541834"/>
            <a:ext cx="8697505" cy="9941668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87" name="图片 86"/>
          <p:cNvPicPr>
            <a:picLocks noChangeAspect="1"/>
          </p:cNvPicPr>
          <p:nvPr userDrawn="1"/>
        </p:nvPicPr>
        <p:blipFill rotWithShape="1">
          <a:blip r:embed="rId2" cstate="print"/>
          <a:srcRect l="18116" t="7030" r="31559" b="11337"/>
          <a:stretch>
            <a:fillRect/>
          </a:stretch>
        </p:blipFill>
        <p:spPr>
          <a:xfrm>
            <a:off x="-1260196" y="1"/>
            <a:ext cx="5919101" cy="6857999"/>
          </a:xfrm>
          <a:custGeom>
            <a:avLst/>
            <a:gdLst>
              <a:gd name="connsiteX0" fmla="*/ 0 w 5919101"/>
              <a:gd name="connsiteY0" fmla="*/ 0 h 6858000"/>
              <a:gd name="connsiteX1" fmla="*/ 4714485 w 5919101"/>
              <a:gd name="connsiteY1" fmla="*/ 0 h 6858000"/>
              <a:gd name="connsiteX2" fmla="*/ 4786974 w 5919101"/>
              <a:gd name="connsiteY2" fmla="*/ 86723 h 6858000"/>
              <a:gd name="connsiteX3" fmla="*/ 5919101 w 5919101"/>
              <a:gd name="connsiteY3" fmla="*/ 3429000 h 6858000"/>
              <a:gd name="connsiteX4" fmla="*/ 4786974 w 5919101"/>
              <a:gd name="connsiteY4" fmla="*/ 6771277 h 6858000"/>
              <a:gd name="connsiteX5" fmla="*/ 4714485 w 5919101"/>
              <a:gd name="connsiteY5" fmla="*/ 6858000 h 6858000"/>
              <a:gd name="connsiteX6" fmla="*/ 0 w 59191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19101" h="6858000">
                <a:moveTo>
                  <a:pt x="0" y="0"/>
                </a:moveTo>
                <a:lnTo>
                  <a:pt x="4714485" y="0"/>
                </a:lnTo>
                <a:lnTo>
                  <a:pt x="4786974" y="86723"/>
                </a:lnTo>
                <a:cubicBezTo>
                  <a:pt x="5490384" y="969480"/>
                  <a:pt x="5919101" y="2142133"/>
                  <a:pt x="5919101" y="3429000"/>
                </a:cubicBezTo>
                <a:cubicBezTo>
                  <a:pt x="5919101" y="4715867"/>
                  <a:pt x="5490384" y="5888521"/>
                  <a:pt x="4786974" y="6771277"/>
                </a:cubicBezTo>
                <a:lnTo>
                  <a:pt x="47144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6" name="椭圆 85"/>
          <p:cNvSpPr/>
          <p:nvPr userDrawn="1"/>
        </p:nvSpPr>
        <p:spPr>
          <a:xfrm>
            <a:off x="-4038600" y="-1541834"/>
            <a:ext cx="8697505" cy="9941668"/>
          </a:xfrm>
          <a:prstGeom prst="ellipse">
            <a:avLst/>
          </a:prstGeom>
          <a:solidFill>
            <a:schemeClr val="accent1">
              <a:alpha val="88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90" name="图片 8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837818" y="252089"/>
            <a:ext cx="1969223" cy="43299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550089" y="863157"/>
            <a:ext cx="1031862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矩形 4"/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1378908" y="-1612"/>
            <a:ext cx="167082" cy="87473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837818" y="347339"/>
            <a:ext cx="1969223" cy="432990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1366474" y="-17822"/>
            <a:ext cx="0" cy="107941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>
            <a:off x="11155416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85" name="组合 84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100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102" name="组合 101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10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组合 102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104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6" name="组合 85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87" name="组合 86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9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9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9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91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65.xml"/><Relationship Id="rId18" Type="http://schemas.openxmlformats.org/officeDocument/2006/relationships/tags" Target="../tags/tag64.xml"/><Relationship Id="rId17" Type="http://schemas.openxmlformats.org/officeDocument/2006/relationships/tags" Target="../tags/tag63.xml"/><Relationship Id="rId16" Type="http://schemas.openxmlformats.org/officeDocument/2006/relationships/tags" Target="../tags/tag62.xml"/><Relationship Id="rId15" Type="http://schemas.openxmlformats.org/officeDocument/2006/relationships/tags" Target="../tags/tag61.xml"/><Relationship Id="rId14" Type="http://schemas.openxmlformats.org/officeDocument/2006/relationships/tags" Target="../tags/tag6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9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07D9317-7C4B-477D-9FCD-CD5482370328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C0B3BC9-7090-482A-AB63-1945A9C9F1E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2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2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6.jpe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2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3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22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9.xml"/><Relationship Id="rId5" Type="http://schemas.openxmlformats.org/officeDocument/2006/relationships/slideLayout" Target="../slideLayouts/slideLayout22.xml"/><Relationship Id="rId4" Type="http://schemas.openxmlformats.org/officeDocument/2006/relationships/image" Target="../media/image35.png"/><Relationship Id="rId3" Type="http://schemas.openxmlformats.org/officeDocument/2006/relationships/tags" Target="../tags/tag73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515938" y="4066433"/>
            <a:ext cx="11160124" cy="706755"/>
          </a:xfrm>
        </p:spPr>
        <p:txBody>
          <a:bodyPr/>
          <a:lstStyle/>
          <a:p>
            <a:r>
              <a:rPr lang="zh-CN" altLang="en-US" dirty="0"/>
              <a:t>基于区块链的出租车调度系统的完善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6"/>
          </p:nvPr>
        </p:nvSpPr>
        <p:spPr>
          <a:xfrm>
            <a:off x="2141362" y="5529004"/>
            <a:ext cx="7909277" cy="370840"/>
          </a:xfrm>
        </p:spPr>
        <p:txBody>
          <a:bodyPr/>
          <a:lstStyle/>
          <a:p>
            <a:r>
              <a:rPr lang="zh-CN" altLang="en-US" dirty="0"/>
              <a:t>答辩人：万琦玲　　　导　师：</a:t>
            </a:r>
            <a:r>
              <a:rPr lang="zh-CN" altLang="en-US" dirty="0"/>
              <a:t>陆慧梅　　　时间：</a:t>
            </a:r>
            <a:fld id="{DFF7108A-04D0-404E-9D44-4DF45664CBC8}" type="datetime1">
              <a:rPr lang="zh-CN" altLang="en-US" smtClean="0"/>
            </a:fld>
            <a:endParaRPr lang="en-US" altLang="zh-CN" dirty="0"/>
          </a:p>
        </p:txBody>
      </p:sp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系统架构</a:t>
            </a:r>
            <a:endParaRPr lang="zh-CN" altLang="en-US" dirty="0"/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11" name="内容占位符 1"/>
          <p:cNvSpPr txBox="1"/>
          <p:nvPr/>
        </p:nvSpPr>
        <p:spPr>
          <a:xfrm>
            <a:off x="1539631" y="1700198"/>
            <a:ext cx="9100038" cy="361070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800" b="0" i="0" u="none" strike="noStrike" kern="1200" cap="none" spc="3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图片 1" descr="luoj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0245" y="1318895"/>
            <a:ext cx="10812145" cy="422021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6272899" y="1183043"/>
            <a:ext cx="4739005" cy="4954232"/>
            <a:chOff x="6634850" y="1354493"/>
            <a:chExt cx="4739005" cy="4954232"/>
          </a:xfrm>
        </p:grpSpPr>
        <p:grpSp>
          <p:nvGrpSpPr>
            <p:cNvPr id="26" name="组合 25"/>
            <p:cNvGrpSpPr/>
            <p:nvPr/>
          </p:nvGrpSpPr>
          <p:grpSpPr>
            <a:xfrm>
              <a:off x="8398147" y="6153823"/>
              <a:ext cx="1001207" cy="154902"/>
              <a:chOff x="7957225" y="6063574"/>
              <a:chExt cx="1508992" cy="233464"/>
            </a:xfrm>
          </p:grpSpPr>
          <p:sp>
            <p:nvSpPr>
              <p:cNvPr id="32" name="椭圆 31"/>
              <p:cNvSpPr/>
              <p:nvPr userDrawn="1"/>
            </p:nvSpPr>
            <p:spPr>
              <a:xfrm>
                <a:off x="7957225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椭圆 32"/>
              <p:cNvSpPr/>
              <p:nvPr userDrawn="1"/>
            </p:nvSpPr>
            <p:spPr>
              <a:xfrm>
                <a:off x="8276107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/>
              <p:cNvSpPr/>
              <p:nvPr userDrawn="1"/>
            </p:nvSpPr>
            <p:spPr>
              <a:xfrm>
                <a:off x="8594989" y="6063574"/>
                <a:ext cx="233464" cy="233464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椭圆 36"/>
              <p:cNvSpPr/>
              <p:nvPr userDrawn="1"/>
            </p:nvSpPr>
            <p:spPr>
              <a:xfrm>
                <a:off x="8913871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 userDrawn="1"/>
            </p:nvSpPr>
            <p:spPr>
              <a:xfrm>
                <a:off x="9232753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7" name="文本占位符 11"/>
            <p:cNvSpPr txBox="1"/>
            <p:nvPr/>
          </p:nvSpPr>
          <p:spPr>
            <a:xfrm>
              <a:off x="6634850" y="3983393"/>
              <a:ext cx="4739005" cy="546100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Client &amp; </a:t>
              </a:r>
              <a:r>
                <a:rPr lang="en-US" altLang="zh-CN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Reputation model 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entury Gothic" panose="020B0502020202020204" pitchFamily="34" charset="0"/>
                <a:ea typeface="微软雅黑 Light" panose="020B0502040204020203" pitchFamily="34" charset="-122"/>
                <a:sym typeface="+mn-lt"/>
              </a:endParaRPr>
            </a:p>
          </p:txBody>
        </p:sp>
        <p:sp>
          <p:nvSpPr>
            <p:cNvPr id="28" name="文本占位符 12"/>
            <p:cNvSpPr txBox="1"/>
            <p:nvPr/>
          </p:nvSpPr>
          <p:spPr>
            <a:xfrm>
              <a:off x="6909170" y="3031304"/>
              <a:ext cx="4190733" cy="795391"/>
            </a:xfrm>
            <a:prstGeom prst="rect">
              <a:avLst/>
            </a:prstGeom>
          </p:spPr>
          <p:txBody>
            <a:bodyPr vert="horz" lIns="0" tIns="0" rIns="0" bIns="0" rtlCol="0" anchor="ctr">
              <a:normAutofit fontScale="6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0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4000" b="1" i="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lt"/>
                </a:rPr>
                <a:t>客户端与信誉值</a:t>
              </a:r>
              <a:r>
                <a:rPr kumimoji="0" lang="zh-CN" altLang="en-US" sz="4000" b="1" i="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lt"/>
                </a:rPr>
                <a:t>模型设计</a:t>
              </a:r>
              <a:r>
                <a:rPr kumimoji="0" lang="zh-CN" altLang="en-US" sz="4000" b="1" i="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lt"/>
                </a:rPr>
                <a:t>实现</a:t>
              </a:r>
              <a:endParaRPr kumimoji="0" lang="zh-CN" altLang="en-US" sz="4000" b="1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29" name="books-group_25777"/>
            <p:cNvSpPr>
              <a:spLocks noChangeAspect="1"/>
            </p:cNvSpPr>
            <p:nvPr/>
          </p:nvSpPr>
          <p:spPr bwMode="auto">
            <a:xfrm>
              <a:off x="8294905" y="1354493"/>
              <a:ext cx="1419262" cy="1416441"/>
            </a:xfrm>
            <a:custGeom>
              <a:avLst/>
              <a:gdLst>
                <a:gd name="connsiteX0" fmla="*/ 19029 w 579692"/>
                <a:gd name="connsiteY0" fmla="*/ 524265 h 578540"/>
                <a:gd name="connsiteX1" fmla="*/ 63202 w 579692"/>
                <a:gd name="connsiteY1" fmla="*/ 560901 h 578540"/>
                <a:gd name="connsiteX2" fmla="*/ 516490 w 579692"/>
                <a:gd name="connsiteY2" fmla="*/ 560901 h 578540"/>
                <a:gd name="connsiteX3" fmla="*/ 560663 w 579692"/>
                <a:gd name="connsiteY3" fmla="*/ 524265 h 578540"/>
                <a:gd name="connsiteX4" fmla="*/ 543674 w 579692"/>
                <a:gd name="connsiteY4" fmla="*/ 524265 h 578540"/>
                <a:gd name="connsiteX5" fmla="*/ 36018 w 579692"/>
                <a:gd name="connsiteY5" fmla="*/ 524265 h 578540"/>
                <a:gd name="connsiteX6" fmla="*/ 371701 w 579692"/>
                <a:gd name="connsiteY6" fmla="*/ 434026 h 578540"/>
                <a:gd name="connsiteX7" fmla="*/ 480441 w 579692"/>
                <a:gd name="connsiteY7" fmla="*/ 434026 h 578540"/>
                <a:gd name="connsiteX8" fmla="*/ 480441 w 579692"/>
                <a:gd name="connsiteY8" fmla="*/ 452349 h 578540"/>
                <a:gd name="connsiteX9" fmla="*/ 371701 w 579692"/>
                <a:gd name="connsiteY9" fmla="*/ 452349 h 578540"/>
                <a:gd name="connsiteX10" fmla="*/ 371701 w 579692"/>
                <a:gd name="connsiteY10" fmla="*/ 398143 h 578540"/>
                <a:gd name="connsiteX11" fmla="*/ 480441 w 579692"/>
                <a:gd name="connsiteY11" fmla="*/ 398143 h 578540"/>
                <a:gd name="connsiteX12" fmla="*/ 480441 w 579692"/>
                <a:gd name="connsiteY12" fmla="*/ 415703 h 578540"/>
                <a:gd name="connsiteX13" fmla="*/ 371701 w 579692"/>
                <a:gd name="connsiteY13" fmla="*/ 415703 h 578540"/>
                <a:gd name="connsiteX14" fmla="*/ 371701 w 579692"/>
                <a:gd name="connsiteY14" fmla="*/ 361496 h 578540"/>
                <a:gd name="connsiteX15" fmla="*/ 480441 w 579692"/>
                <a:gd name="connsiteY15" fmla="*/ 361496 h 578540"/>
                <a:gd name="connsiteX16" fmla="*/ 480441 w 579692"/>
                <a:gd name="connsiteY16" fmla="*/ 379819 h 578540"/>
                <a:gd name="connsiteX17" fmla="*/ 371701 w 579692"/>
                <a:gd name="connsiteY17" fmla="*/ 379819 h 578540"/>
                <a:gd name="connsiteX18" fmla="*/ 217486 w 579692"/>
                <a:gd name="connsiteY18" fmla="*/ 358064 h 578540"/>
                <a:gd name="connsiteX19" fmla="*/ 217486 w 579692"/>
                <a:gd name="connsiteY19" fmla="*/ 383144 h 578540"/>
                <a:gd name="connsiteX20" fmla="*/ 242605 w 579692"/>
                <a:gd name="connsiteY20" fmla="*/ 370943 h 578540"/>
                <a:gd name="connsiteX21" fmla="*/ 203909 w 579692"/>
                <a:gd name="connsiteY21" fmla="*/ 335695 h 578540"/>
                <a:gd name="connsiteX22" fmla="*/ 212734 w 579692"/>
                <a:gd name="connsiteY22" fmla="*/ 335695 h 578540"/>
                <a:gd name="connsiteX23" fmla="*/ 267044 w 579692"/>
                <a:gd name="connsiteY23" fmla="*/ 362809 h 578540"/>
                <a:gd name="connsiteX24" fmla="*/ 271796 w 579692"/>
                <a:gd name="connsiteY24" fmla="*/ 370943 h 578540"/>
                <a:gd name="connsiteX25" fmla="*/ 267044 w 579692"/>
                <a:gd name="connsiteY25" fmla="*/ 379077 h 578540"/>
                <a:gd name="connsiteX26" fmla="*/ 212734 w 579692"/>
                <a:gd name="connsiteY26" fmla="*/ 406191 h 578540"/>
                <a:gd name="connsiteX27" fmla="*/ 208661 w 579692"/>
                <a:gd name="connsiteY27" fmla="*/ 406869 h 578540"/>
                <a:gd name="connsiteX28" fmla="*/ 203909 w 579692"/>
                <a:gd name="connsiteY28" fmla="*/ 405513 h 578540"/>
                <a:gd name="connsiteX29" fmla="*/ 199157 w 579692"/>
                <a:gd name="connsiteY29" fmla="*/ 398057 h 578540"/>
                <a:gd name="connsiteX30" fmla="*/ 199157 w 579692"/>
                <a:gd name="connsiteY30" fmla="*/ 343829 h 578540"/>
                <a:gd name="connsiteX31" fmla="*/ 203909 w 579692"/>
                <a:gd name="connsiteY31" fmla="*/ 335695 h 578540"/>
                <a:gd name="connsiteX32" fmla="*/ 462118 w 579692"/>
                <a:gd name="connsiteY32" fmla="*/ 325504 h 578540"/>
                <a:gd name="connsiteX33" fmla="*/ 480441 w 579692"/>
                <a:gd name="connsiteY33" fmla="*/ 325504 h 578540"/>
                <a:gd name="connsiteX34" fmla="*/ 480441 w 579692"/>
                <a:gd name="connsiteY34" fmla="*/ 343827 h 578540"/>
                <a:gd name="connsiteX35" fmla="*/ 462118 w 579692"/>
                <a:gd name="connsiteY35" fmla="*/ 343827 h 578540"/>
                <a:gd name="connsiteX36" fmla="*/ 426125 w 579692"/>
                <a:gd name="connsiteY36" fmla="*/ 325504 h 578540"/>
                <a:gd name="connsiteX37" fmla="*/ 443794 w 579692"/>
                <a:gd name="connsiteY37" fmla="*/ 325504 h 578540"/>
                <a:gd name="connsiteX38" fmla="*/ 443794 w 579692"/>
                <a:gd name="connsiteY38" fmla="*/ 343827 h 578540"/>
                <a:gd name="connsiteX39" fmla="*/ 426125 w 579692"/>
                <a:gd name="connsiteY39" fmla="*/ 343827 h 578540"/>
                <a:gd name="connsiteX40" fmla="*/ 371701 w 579692"/>
                <a:gd name="connsiteY40" fmla="*/ 325504 h 578540"/>
                <a:gd name="connsiteX41" fmla="*/ 407693 w 579692"/>
                <a:gd name="connsiteY41" fmla="*/ 325504 h 578540"/>
                <a:gd name="connsiteX42" fmla="*/ 407693 w 579692"/>
                <a:gd name="connsiteY42" fmla="*/ 343827 h 578540"/>
                <a:gd name="connsiteX43" fmla="*/ 371701 w 579692"/>
                <a:gd name="connsiteY43" fmla="*/ 343827 h 578540"/>
                <a:gd name="connsiteX44" fmla="*/ 127088 w 579692"/>
                <a:gd name="connsiteY44" fmla="*/ 307153 h 578540"/>
                <a:gd name="connsiteX45" fmla="*/ 127088 w 579692"/>
                <a:gd name="connsiteY45" fmla="*/ 434030 h 578540"/>
                <a:gd name="connsiteX46" fmla="*/ 335030 w 579692"/>
                <a:gd name="connsiteY46" fmla="*/ 434030 h 578540"/>
                <a:gd name="connsiteX47" fmla="*/ 335030 w 579692"/>
                <a:gd name="connsiteY47" fmla="*/ 307153 h 578540"/>
                <a:gd name="connsiteX48" fmla="*/ 117574 w 579692"/>
                <a:gd name="connsiteY48" fmla="*/ 289512 h 578540"/>
                <a:gd name="connsiteX49" fmla="*/ 344544 w 579692"/>
                <a:gd name="connsiteY49" fmla="*/ 289512 h 578540"/>
                <a:gd name="connsiteX50" fmla="*/ 353378 w 579692"/>
                <a:gd name="connsiteY50" fmla="*/ 298332 h 578540"/>
                <a:gd name="connsiteX51" fmla="*/ 353378 w 579692"/>
                <a:gd name="connsiteY51" fmla="*/ 442850 h 578540"/>
                <a:gd name="connsiteX52" fmla="*/ 344544 w 579692"/>
                <a:gd name="connsiteY52" fmla="*/ 452349 h 578540"/>
                <a:gd name="connsiteX53" fmla="*/ 117574 w 579692"/>
                <a:gd name="connsiteY53" fmla="*/ 452349 h 578540"/>
                <a:gd name="connsiteX54" fmla="*/ 108740 w 579692"/>
                <a:gd name="connsiteY54" fmla="*/ 442850 h 578540"/>
                <a:gd name="connsiteX55" fmla="*/ 108740 w 579692"/>
                <a:gd name="connsiteY55" fmla="*/ 298332 h 578540"/>
                <a:gd name="connsiteX56" fmla="*/ 117574 w 579692"/>
                <a:gd name="connsiteY56" fmla="*/ 289512 h 578540"/>
                <a:gd name="connsiteX57" fmla="*/ 298953 w 579692"/>
                <a:gd name="connsiteY57" fmla="*/ 252866 h 578540"/>
                <a:gd name="connsiteX58" fmla="*/ 353378 w 579692"/>
                <a:gd name="connsiteY58" fmla="*/ 252866 h 578540"/>
                <a:gd name="connsiteX59" fmla="*/ 353378 w 579692"/>
                <a:gd name="connsiteY59" fmla="*/ 271189 h 578540"/>
                <a:gd name="connsiteX60" fmla="*/ 298953 w 579692"/>
                <a:gd name="connsiteY60" fmla="*/ 271189 h 578540"/>
                <a:gd name="connsiteX61" fmla="*/ 262961 w 579692"/>
                <a:gd name="connsiteY61" fmla="*/ 252866 h 578540"/>
                <a:gd name="connsiteX62" fmla="*/ 280630 w 579692"/>
                <a:gd name="connsiteY62" fmla="*/ 252866 h 578540"/>
                <a:gd name="connsiteX63" fmla="*/ 280630 w 579692"/>
                <a:gd name="connsiteY63" fmla="*/ 271189 h 578540"/>
                <a:gd name="connsiteX64" fmla="*/ 262961 w 579692"/>
                <a:gd name="connsiteY64" fmla="*/ 271189 h 578540"/>
                <a:gd name="connsiteX65" fmla="*/ 226314 w 579692"/>
                <a:gd name="connsiteY65" fmla="*/ 252866 h 578540"/>
                <a:gd name="connsiteX66" fmla="*/ 244637 w 579692"/>
                <a:gd name="connsiteY66" fmla="*/ 252866 h 578540"/>
                <a:gd name="connsiteX67" fmla="*/ 244637 w 579692"/>
                <a:gd name="connsiteY67" fmla="*/ 271189 h 578540"/>
                <a:gd name="connsiteX68" fmla="*/ 226314 w 579692"/>
                <a:gd name="connsiteY68" fmla="*/ 271189 h 578540"/>
                <a:gd name="connsiteX69" fmla="*/ 190322 w 579692"/>
                <a:gd name="connsiteY69" fmla="*/ 252866 h 578540"/>
                <a:gd name="connsiteX70" fmla="*/ 208645 w 579692"/>
                <a:gd name="connsiteY70" fmla="*/ 252866 h 578540"/>
                <a:gd name="connsiteX71" fmla="*/ 208645 w 579692"/>
                <a:gd name="connsiteY71" fmla="*/ 271189 h 578540"/>
                <a:gd name="connsiteX72" fmla="*/ 190322 w 579692"/>
                <a:gd name="connsiteY72" fmla="*/ 271189 h 578540"/>
                <a:gd name="connsiteX73" fmla="*/ 108740 w 579692"/>
                <a:gd name="connsiteY73" fmla="*/ 252866 h 578540"/>
                <a:gd name="connsiteX74" fmla="*/ 171890 w 579692"/>
                <a:gd name="connsiteY74" fmla="*/ 252866 h 578540"/>
                <a:gd name="connsiteX75" fmla="*/ 171890 w 579692"/>
                <a:gd name="connsiteY75" fmla="*/ 271189 h 578540"/>
                <a:gd name="connsiteX76" fmla="*/ 108740 w 579692"/>
                <a:gd name="connsiteY76" fmla="*/ 271189 h 578540"/>
                <a:gd name="connsiteX77" fmla="*/ 81551 w 579692"/>
                <a:gd name="connsiteY77" fmla="*/ 235249 h 578540"/>
                <a:gd name="connsiteX78" fmla="*/ 81551 w 579692"/>
                <a:gd name="connsiteY78" fmla="*/ 469989 h 578540"/>
                <a:gd name="connsiteX79" fmla="*/ 498141 w 579692"/>
                <a:gd name="connsiteY79" fmla="*/ 469989 h 578540"/>
                <a:gd name="connsiteX80" fmla="*/ 498141 w 579692"/>
                <a:gd name="connsiteY80" fmla="*/ 235249 h 578540"/>
                <a:gd name="connsiteX81" fmla="*/ 470957 w 579692"/>
                <a:gd name="connsiteY81" fmla="*/ 235249 h 578540"/>
                <a:gd name="connsiteX82" fmla="*/ 470957 w 579692"/>
                <a:gd name="connsiteY82" fmla="*/ 289524 h 578540"/>
                <a:gd name="connsiteX83" fmla="*/ 466880 w 579692"/>
                <a:gd name="connsiteY83" fmla="*/ 296987 h 578540"/>
                <a:gd name="connsiteX84" fmla="*/ 462123 w 579692"/>
                <a:gd name="connsiteY84" fmla="*/ 298344 h 578540"/>
                <a:gd name="connsiteX85" fmla="*/ 458045 w 579692"/>
                <a:gd name="connsiteY85" fmla="*/ 297666 h 578540"/>
                <a:gd name="connsiteX86" fmla="*/ 426104 w 579692"/>
                <a:gd name="connsiteY86" fmla="*/ 281383 h 578540"/>
                <a:gd name="connsiteX87" fmla="*/ 393484 w 579692"/>
                <a:gd name="connsiteY87" fmla="*/ 297666 h 578540"/>
                <a:gd name="connsiteX88" fmla="*/ 384649 w 579692"/>
                <a:gd name="connsiteY88" fmla="*/ 296987 h 578540"/>
                <a:gd name="connsiteX89" fmla="*/ 380572 w 579692"/>
                <a:gd name="connsiteY89" fmla="*/ 289524 h 578540"/>
                <a:gd name="connsiteX90" fmla="*/ 380572 w 579692"/>
                <a:gd name="connsiteY90" fmla="*/ 235249 h 578540"/>
                <a:gd name="connsiteX91" fmla="*/ 398921 w 579692"/>
                <a:gd name="connsiteY91" fmla="*/ 198613 h 578540"/>
                <a:gd name="connsiteX92" fmla="*/ 398921 w 579692"/>
                <a:gd name="connsiteY92" fmla="*/ 274599 h 578540"/>
                <a:gd name="connsiteX93" fmla="*/ 422027 w 579692"/>
                <a:gd name="connsiteY93" fmla="*/ 263065 h 578540"/>
                <a:gd name="connsiteX94" fmla="*/ 426104 w 579692"/>
                <a:gd name="connsiteY94" fmla="*/ 262387 h 578540"/>
                <a:gd name="connsiteX95" fmla="*/ 430182 w 579692"/>
                <a:gd name="connsiteY95" fmla="*/ 263065 h 578540"/>
                <a:gd name="connsiteX96" fmla="*/ 453288 w 579692"/>
                <a:gd name="connsiteY96" fmla="*/ 274599 h 578540"/>
                <a:gd name="connsiteX97" fmla="*/ 453288 w 579692"/>
                <a:gd name="connsiteY97" fmla="*/ 198613 h 578540"/>
                <a:gd name="connsiteX98" fmla="*/ 72716 w 579692"/>
                <a:gd name="connsiteY98" fmla="*/ 198613 h 578540"/>
                <a:gd name="connsiteX99" fmla="*/ 45533 w 579692"/>
                <a:gd name="connsiteY99" fmla="*/ 225751 h 578540"/>
                <a:gd name="connsiteX100" fmla="*/ 45533 w 579692"/>
                <a:gd name="connsiteY100" fmla="*/ 506625 h 578540"/>
                <a:gd name="connsiteX101" fmla="*/ 534839 w 579692"/>
                <a:gd name="connsiteY101" fmla="*/ 506625 h 578540"/>
                <a:gd name="connsiteX102" fmla="*/ 534839 w 579692"/>
                <a:gd name="connsiteY102" fmla="*/ 225751 h 578540"/>
                <a:gd name="connsiteX103" fmla="*/ 507655 w 579692"/>
                <a:gd name="connsiteY103" fmla="*/ 198613 h 578540"/>
                <a:gd name="connsiteX104" fmla="*/ 470957 w 579692"/>
                <a:gd name="connsiteY104" fmla="*/ 198613 h 578540"/>
                <a:gd name="connsiteX105" fmla="*/ 470957 w 579692"/>
                <a:gd name="connsiteY105" fmla="*/ 216931 h 578540"/>
                <a:gd name="connsiteX106" fmla="*/ 507655 w 579692"/>
                <a:gd name="connsiteY106" fmla="*/ 216931 h 578540"/>
                <a:gd name="connsiteX107" fmla="*/ 516490 w 579692"/>
                <a:gd name="connsiteY107" fmla="*/ 225751 h 578540"/>
                <a:gd name="connsiteX108" fmla="*/ 516490 w 579692"/>
                <a:gd name="connsiteY108" fmla="*/ 479488 h 578540"/>
                <a:gd name="connsiteX109" fmla="*/ 507655 w 579692"/>
                <a:gd name="connsiteY109" fmla="*/ 488307 h 578540"/>
                <a:gd name="connsiteX110" fmla="*/ 72716 w 579692"/>
                <a:gd name="connsiteY110" fmla="*/ 488307 h 578540"/>
                <a:gd name="connsiteX111" fmla="*/ 63202 w 579692"/>
                <a:gd name="connsiteY111" fmla="*/ 479488 h 578540"/>
                <a:gd name="connsiteX112" fmla="*/ 63202 w 579692"/>
                <a:gd name="connsiteY112" fmla="*/ 225751 h 578540"/>
                <a:gd name="connsiteX113" fmla="*/ 72716 w 579692"/>
                <a:gd name="connsiteY113" fmla="*/ 216931 h 578540"/>
                <a:gd name="connsiteX114" fmla="*/ 380572 w 579692"/>
                <a:gd name="connsiteY114" fmla="*/ 216931 h 578540"/>
                <a:gd name="connsiteX115" fmla="*/ 380572 w 579692"/>
                <a:gd name="connsiteY115" fmla="*/ 198613 h 578540"/>
                <a:gd name="connsiteX116" fmla="*/ 426104 w 579692"/>
                <a:gd name="connsiteY116" fmla="*/ 126698 h 578540"/>
                <a:gd name="connsiteX117" fmla="*/ 416590 w 579692"/>
                <a:gd name="connsiteY117" fmla="*/ 135518 h 578540"/>
                <a:gd name="connsiteX118" fmla="*/ 426104 w 579692"/>
                <a:gd name="connsiteY118" fmla="*/ 144338 h 578540"/>
                <a:gd name="connsiteX119" fmla="*/ 434939 w 579692"/>
                <a:gd name="connsiteY119" fmla="*/ 135518 h 578540"/>
                <a:gd name="connsiteX120" fmla="*/ 426104 w 579692"/>
                <a:gd name="connsiteY120" fmla="*/ 126698 h 578540"/>
                <a:gd name="connsiteX121" fmla="*/ 217469 w 579692"/>
                <a:gd name="connsiteY121" fmla="*/ 84635 h 578540"/>
                <a:gd name="connsiteX122" fmla="*/ 217469 w 579692"/>
                <a:gd name="connsiteY122" fmla="*/ 180974 h 578540"/>
                <a:gd name="connsiteX123" fmla="*/ 362223 w 579692"/>
                <a:gd name="connsiteY123" fmla="*/ 180974 h 578540"/>
                <a:gd name="connsiteX124" fmla="*/ 362223 w 579692"/>
                <a:gd name="connsiteY124" fmla="*/ 84635 h 578540"/>
                <a:gd name="connsiteX125" fmla="*/ 292904 w 579692"/>
                <a:gd name="connsiteY125" fmla="*/ 107702 h 578540"/>
                <a:gd name="connsiteX126" fmla="*/ 290186 w 579692"/>
                <a:gd name="connsiteY126" fmla="*/ 108381 h 578540"/>
                <a:gd name="connsiteX127" fmla="*/ 286788 w 579692"/>
                <a:gd name="connsiteY127" fmla="*/ 107702 h 578540"/>
                <a:gd name="connsiteX128" fmla="*/ 290186 w 579692"/>
                <a:gd name="connsiteY128" fmla="*/ 18148 h 578540"/>
                <a:gd name="connsiteX129" fmla="*/ 182810 w 579692"/>
                <a:gd name="connsiteY129" fmla="*/ 54105 h 578540"/>
                <a:gd name="connsiteX130" fmla="*/ 290186 w 579692"/>
                <a:gd name="connsiteY130" fmla="*/ 90063 h 578540"/>
                <a:gd name="connsiteX131" fmla="*/ 397561 w 579692"/>
                <a:gd name="connsiteY131" fmla="*/ 54105 h 578540"/>
                <a:gd name="connsiteX132" fmla="*/ 286788 w 579692"/>
                <a:gd name="connsiteY132" fmla="*/ 508 h 578540"/>
                <a:gd name="connsiteX133" fmla="*/ 292904 w 579692"/>
                <a:gd name="connsiteY133" fmla="*/ 508 h 578540"/>
                <a:gd name="connsiteX134" fmla="*/ 428823 w 579692"/>
                <a:gd name="connsiteY134" fmla="*/ 45286 h 578540"/>
                <a:gd name="connsiteX135" fmla="*/ 434939 w 579692"/>
                <a:gd name="connsiteY135" fmla="*/ 54105 h 578540"/>
                <a:gd name="connsiteX136" fmla="*/ 434939 w 579692"/>
                <a:gd name="connsiteY136" fmla="*/ 109737 h 578540"/>
                <a:gd name="connsiteX137" fmla="*/ 453288 w 579692"/>
                <a:gd name="connsiteY137" fmla="*/ 135518 h 578540"/>
                <a:gd name="connsiteX138" fmla="*/ 426104 w 579692"/>
                <a:gd name="connsiteY138" fmla="*/ 162656 h 578540"/>
                <a:gd name="connsiteX139" fmla="*/ 398921 w 579692"/>
                <a:gd name="connsiteY139" fmla="*/ 135518 h 578540"/>
                <a:gd name="connsiteX140" fmla="*/ 416590 w 579692"/>
                <a:gd name="connsiteY140" fmla="*/ 109737 h 578540"/>
                <a:gd name="connsiteX141" fmla="*/ 416590 w 579692"/>
                <a:gd name="connsiteY141" fmla="*/ 66996 h 578540"/>
                <a:gd name="connsiteX142" fmla="*/ 380572 w 579692"/>
                <a:gd name="connsiteY142" fmla="*/ 78529 h 578540"/>
                <a:gd name="connsiteX143" fmla="*/ 380572 w 579692"/>
                <a:gd name="connsiteY143" fmla="*/ 180974 h 578540"/>
                <a:gd name="connsiteX144" fmla="*/ 389406 w 579692"/>
                <a:gd name="connsiteY144" fmla="*/ 180974 h 578540"/>
                <a:gd name="connsiteX145" fmla="*/ 462123 w 579692"/>
                <a:gd name="connsiteY145" fmla="*/ 180974 h 578540"/>
                <a:gd name="connsiteX146" fmla="*/ 507655 w 579692"/>
                <a:gd name="connsiteY146" fmla="*/ 180974 h 578540"/>
                <a:gd name="connsiteX147" fmla="*/ 552508 w 579692"/>
                <a:gd name="connsiteY147" fmla="*/ 225751 h 578540"/>
                <a:gd name="connsiteX148" fmla="*/ 552508 w 579692"/>
                <a:gd name="connsiteY148" fmla="*/ 506625 h 578540"/>
                <a:gd name="connsiteX149" fmla="*/ 570857 w 579692"/>
                <a:gd name="connsiteY149" fmla="*/ 506625 h 578540"/>
                <a:gd name="connsiteX150" fmla="*/ 579692 w 579692"/>
                <a:gd name="connsiteY150" fmla="*/ 515445 h 578540"/>
                <a:gd name="connsiteX151" fmla="*/ 516490 w 579692"/>
                <a:gd name="connsiteY151" fmla="*/ 578540 h 578540"/>
                <a:gd name="connsiteX152" fmla="*/ 63202 w 579692"/>
                <a:gd name="connsiteY152" fmla="*/ 578540 h 578540"/>
                <a:gd name="connsiteX153" fmla="*/ 0 w 579692"/>
                <a:gd name="connsiteY153" fmla="*/ 515445 h 578540"/>
                <a:gd name="connsiteX154" fmla="*/ 8835 w 579692"/>
                <a:gd name="connsiteY154" fmla="*/ 506625 h 578540"/>
                <a:gd name="connsiteX155" fmla="*/ 27184 w 579692"/>
                <a:gd name="connsiteY155" fmla="*/ 506625 h 578540"/>
                <a:gd name="connsiteX156" fmla="*/ 27184 w 579692"/>
                <a:gd name="connsiteY156" fmla="*/ 225751 h 578540"/>
                <a:gd name="connsiteX157" fmla="*/ 72716 w 579692"/>
                <a:gd name="connsiteY157" fmla="*/ 180974 h 578540"/>
                <a:gd name="connsiteX158" fmla="*/ 199120 w 579692"/>
                <a:gd name="connsiteY158" fmla="*/ 180974 h 578540"/>
                <a:gd name="connsiteX159" fmla="*/ 199120 w 579692"/>
                <a:gd name="connsiteY159" fmla="*/ 78529 h 578540"/>
                <a:gd name="connsiteX160" fmla="*/ 150869 w 579692"/>
                <a:gd name="connsiteY160" fmla="*/ 62925 h 578540"/>
                <a:gd name="connsiteX161" fmla="*/ 144753 w 579692"/>
                <a:gd name="connsiteY161" fmla="*/ 54105 h 578540"/>
                <a:gd name="connsiteX162" fmla="*/ 150869 w 579692"/>
                <a:gd name="connsiteY162" fmla="*/ 45286 h 578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579692" h="578540">
                  <a:moveTo>
                    <a:pt x="19029" y="524265"/>
                  </a:moveTo>
                  <a:cubicBezTo>
                    <a:pt x="23106" y="545296"/>
                    <a:pt x="41455" y="560901"/>
                    <a:pt x="63202" y="560901"/>
                  </a:cubicBezTo>
                  <a:lnTo>
                    <a:pt x="516490" y="560901"/>
                  </a:lnTo>
                  <a:cubicBezTo>
                    <a:pt x="538237" y="560901"/>
                    <a:pt x="556586" y="545296"/>
                    <a:pt x="560663" y="524265"/>
                  </a:cubicBezTo>
                  <a:lnTo>
                    <a:pt x="543674" y="524265"/>
                  </a:lnTo>
                  <a:lnTo>
                    <a:pt x="36018" y="524265"/>
                  </a:lnTo>
                  <a:close/>
                  <a:moveTo>
                    <a:pt x="371701" y="434026"/>
                  </a:moveTo>
                  <a:lnTo>
                    <a:pt x="480441" y="434026"/>
                  </a:lnTo>
                  <a:lnTo>
                    <a:pt x="480441" y="452349"/>
                  </a:lnTo>
                  <a:lnTo>
                    <a:pt x="371701" y="452349"/>
                  </a:lnTo>
                  <a:close/>
                  <a:moveTo>
                    <a:pt x="371701" y="398143"/>
                  </a:moveTo>
                  <a:lnTo>
                    <a:pt x="480441" y="398143"/>
                  </a:lnTo>
                  <a:lnTo>
                    <a:pt x="480441" y="415703"/>
                  </a:lnTo>
                  <a:lnTo>
                    <a:pt x="371701" y="415703"/>
                  </a:lnTo>
                  <a:close/>
                  <a:moveTo>
                    <a:pt x="371701" y="361496"/>
                  </a:moveTo>
                  <a:lnTo>
                    <a:pt x="480441" y="361496"/>
                  </a:lnTo>
                  <a:lnTo>
                    <a:pt x="480441" y="379819"/>
                  </a:lnTo>
                  <a:lnTo>
                    <a:pt x="371701" y="379819"/>
                  </a:lnTo>
                  <a:close/>
                  <a:moveTo>
                    <a:pt x="217486" y="358064"/>
                  </a:moveTo>
                  <a:lnTo>
                    <a:pt x="217486" y="383144"/>
                  </a:lnTo>
                  <a:lnTo>
                    <a:pt x="242605" y="370943"/>
                  </a:lnTo>
                  <a:close/>
                  <a:moveTo>
                    <a:pt x="203909" y="335695"/>
                  </a:moveTo>
                  <a:cubicBezTo>
                    <a:pt x="206625" y="334339"/>
                    <a:pt x="209340" y="334339"/>
                    <a:pt x="212734" y="335695"/>
                  </a:cubicBezTo>
                  <a:lnTo>
                    <a:pt x="267044" y="362809"/>
                  </a:lnTo>
                  <a:cubicBezTo>
                    <a:pt x="269759" y="364164"/>
                    <a:pt x="271796" y="367554"/>
                    <a:pt x="271796" y="370943"/>
                  </a:cubicBezTo>
                  <a:cubicBezTo>
                    <a:pt x="271796" y="374332"/>
                    <a:pt x="269759" y="377044"/>
                    <a:pt x="267044" y="379077"/>
                  </a:cubicBezTo>
                  <a:lnTo>
                    <a:pt x="212734" y="406191"/>
                  </a:lnTo>
                  <a:cubicBezTo>
                    <a:pt x="211377" y="406869"/>
                    <a:pt x="210019" y="406869"/>
                    <a:pt x="208661" y="406869"/>
                  </a:cubicBezTo>
                  <a:cubicBezTo>
                    <a:pt x="206625" y="406869"/>
                    <a:pt x="205267" y="406191"/>
                    <a:pt x="203909" y="405513"/>
                  </a:cubicBezTo>
                  <a:cubicBezTo>
                    <a:pt x="201194" y="404158"/>
                    <a:pt x="199157" y="400768"/>
                    <a:pt x="199157" y="398057"/>
                  </a:cubicBezTo>
                  <a:lnTo>
                    <a:pt x="199157" y="343829"/>
                  </a:lnTo>
                  <a:cubicBezTo>
                    <a:pt x="199157" y="340440"/>
                    <a:pt x="201194" y="337728"/>
                    <a:pt x="203909" y="335695"/>
                  </a:cubicBezTo>
                  <a:close/>
                  <a:moveTo>
                    <a:pt x="462118" y="325504"/>
                  </a:moveTo>
                  <a:lnTo>
                    <a:pt x="480441" y="325504"/>
                  </a:lnTo>
                  <a:lnTo>
                    <a:pt x="480441" y="343827"/>
                  </a:lnTo>
                  <a:lnTo>
                    <a:pt x="462118" y="343827"/>
                  </a:lnTo>
                  <a:close/>
                  <a:moveTo>
                    <a:pt x="426125" y="325504"/>
                  </a:moveTo>
                  <a:lnTo>
                    <a:pt x="443794" y="325504"/>
                  </a:lnTo>
                  <a:lnTo>
                    <a:pt x="443794" y="343827"/>
                  </a:lnTo>
                  <a:lnTo>
                    <a:pt x="426125" y="343827"/>
                  </a:lnTo>
                  <a:close/>
                  <a:moveTo>
                    <a:pt x="371701" y="325504"/>
                  </a:moveTo>
                  <a:lnTo>
                    <a:pt x="407693" y="325504"/>
                  </a:lnTo>
                  <a:lnTo>
                    <a:pt x="407693" y="343827"/>
                  </a:lnTo>
                  <a:lnTo>
                    <a:pt x="371701" y="343827"/>
                  </a:lnTo>
                  <a:close/>
                  <a:moveTo>
                    <a:pt x="127088" y="307153"/>
                  </a:moveTo>
                  <a:lnTo>
                    <a:pt x="127088" y="434030"/>
                  </a:lnTo>
                  <a:lnTo>
                    <a:pt x="335030" y="434030"/>
                  </a:lnTo>
                  <a:lnTo>
                    <a:pt x="335030" y="307153"/>
                  </a:lnTo>
                  <a:close/>
                  <a:moveTo>
                    <a:pt x="117574" y="289512"/>
                  </a:moveTo>
                  <a:lnTo>
                    <a:pt x="344544" y="289512"/>
                  </a:lnTo>
                  <a:cubicBezTo>
                    <a:pt x="349301" y="289512"/>
                    <a:pt x="353378" y="293583"/>
                    <a:pt x="353378" y="298332"/>
                  </a:cubicBezTo>
                  <a:lnTo>
                    <a:pt x="353378" y="442850"/>
                  </a:lnTo>
                  <a:cubicBezTo>
                    <a:pt x="353378" y="448278"/>
                    <a:pt x="349301" y="452349"/>
                    <a:pt x="344544" y="452349"/>
                  </a:cubicBezTo>
                  <a:lnTo>
                    <a:pt x="117574" y="452349"/>
                  </a:lnTo>
                  <a:cubicBezTo>
                    <a:pt x="112817" y="452349"/>
                    <a:pt x="108740" y="448278"/>
                    <a:pt x="108740" y="442850"/>
                  </a:cubicBezTo>
                  <a:lnTo>
                    <a:pt x="108740" y="298332"/>
                  </a:lnTo>
                  <a:cubicBezTo>
                    <a:pt x="108740" y="293583"/>
                    <a:pt x="112817" y="289512"/>
                    <a:pt x="117574" y="289512"/>
                  </a:cubicBezTo>
                  <a:close/>
                  <a:moveTo>
                    <a:pt x="298953" y="252866"/>
                  </a:moveTo>
                  <a:lnTo>
                    <a:pt x="353378" y="252866"/>
                  </a:lnTo>
                  <a:lnTo>
                    <a:pt x="353378" y="271189"/>
                  </a:lnTo>
                  <a:lnTo>
                    <a:pt x="298953" y="271189"/>
                  </a:lnTo>
                  <a:close/>
                  <a:moveTo>
                    <a:pt x="262961" y="252866"/>
                  </a:moveTo>
                  <a:lnTo>
                    <a:pt x="280630" y="252866"/>
                  </a:lnTo>
                  <a:lnTo>
                    <a:pt x="280630" y="271189"/>
                  </a:lnTo>
                  <a:lnTo>
                    <a:pt x="262961" y="271189"/>
                  </a:lnTo>
                  <a:close/>
                  <a:moveTo>
                    <a:pt x="226314" y="252866"/>
                  </a:moveTo>
                  <a:lnTo>
                    <a:pt x="244637" y="252866"/>
                  </a:lnTo>
                  <a:lnTo>
                    <a:pt x="244637" y="271189"/>
                  </a:lnTo>
                  <a:lnTo>
                    <a:pt x="226314" y="271189"/>
                  </a:lnTo>
                  <a:close/>
                  <a:moveTo>
                    <a:pt x="190322" y="252866"/>
                  </a:moveTo>
                  <a:lnTo>
                    <a:pt x="208645" y="252866"/>
                  </a:lnTo>
                  <a:lnTo>
                    <a:pt x="208645" y="271189"/>
                  </a:lnTo>
                  <a:lnTo>
                    <a:pt x="190322" y="271189"/>
                  </a:lnTo>
                  <a:close/>
                  <a:moveTo>
                    <a:pt x="108740" y="252866"/>
                  </a:moveTo>
                  <a:lnTo>
                    <a:pt x="171890" y="252866"/>
                  </a:lnTo>
                  <a:lnTo>
                    <a:pt x="171890" y="271189"/>
                  </a:lnTo>
                  <a:lnTo>
                    <a:pt x="108740" y="271189"/>
                  </a:lnTo>
                  <a:close/>
                  <a:moveTo>
                    <a:pt x="81551" y="235249"/>
                  </a:moveTo>
                  <a:lnTo>
                    <a:pt x="81551" y="469989"/>
                  </a:lnTo>
                  <a:lnTo>
                    <a:pt x="498141" y="469989"/>
                  </a:lnTo>
                  <a:lnTo>
                    <a:pt x="498141" y="235249"/>
                  </a:lnTo>
                  <a:lnTo>
                    <a:pt x="470957" y="235249"/>
                  </a:lnTo>
                  <a:lnTo>
                    <a:pt x="470957" y="289524"/>
                  </a:lnTo>
                  <a:cubicBezTo>
                    <a:pt x="470957" y="292238"/>
                    <a:pt x="469598" y="295630"/>
                    <a:pt x="466880" y="296987"/>
                  </a:cubicBezTo>
                  <a:cubicBezTo>
                    <a:pt x="465521" y="297666"/>
                    <a:pt x="463482" y="298344"/>
                    <a:pt x="462123" y="298344"/>
                  </a:cubicBezTo>
                  <a:cubicBezTo>
                    <a:pt x="460763" y="298344"/>
                    <a:pt x="459404" y="298344"/>
                    <a:pt x="458045" y="297666"/>
                  </a:cubicBezTo>
                  <a:lnTo>
                    <a:pt x="426104" y="281383"/>
                  </a:lnTo>
                  <a:lnTo>
                    <a:pt x="393484" y="297666"/>
                  </a:lnTo>
                  <a:cubicBezTo>
                    <a:pt x="390765" y="299022"/>
                    <a:pt x="387367" y="298344"/>
                    <a:pt x="384649" y="296987"/>
                  </a:cubicBezTo>
                  <a:cubicBezTo>
                    <a:pt x="381931" y="295630"/>
                    <a:pt x="380572" y="292238"/>
                    <a:pt x="380572" y="289524"/>
                  </a:cubicBezTo>
                  <a:lnTo>
                    <a:pt x="380572" y="235249"/>
                  </a:lnTo>
                  <a:close/>
                  <a:moveTo>
                    <a:pt x="398921" y="198613"/>
                  </a:moveTo>
                  <a:lnTo>
                    <a:pt x="398921" y="274599"/>
                  </a:lnTo>
                  <a:lnTo>
                    <a:pt x="422027" y="263065"/>
                  </a:lnTo>
                  <a:cubicBezTo>
                    <a:pt x="423386" y="262387"/>
                    <a:pt x="424745" y="262387"/>
                    <a:pt x="426104" y="262387"/>
                  </a:cubicBezTo>
                  <a:cubicBezTo>
                    <a:pt x="427463" y="262387"/>
                    <a:pt x="428823" y="262387"/>
                    <a:pt x="430182" y="263065"/>
                  </a:cubicBezTo>
                  <a:lnTo>
                    <a:pt x="453288" y="274599"/>
                  </a:lnTo>
                  <a:lnTo>
                    <a:pt x="453288" y="198613"/>
                  </a:lnTo>
                  <a:close/>
                  <a:moveTo>
                    <a:pt x="72716" y="198613"/>
                  </a:moveTo>
                  <a:cubicBezTo>
                    <a:pt x="57765" y="198613"/>
                    <a:pt x="45533" y="210825"/>
                    <a:pt x="45533" y="225751"/>
                  </a:cubicBezTo>
                  <a:lnTo>
                    <a:pt x="45533" y="506625"/>
                  </a:lnTo>
                  <a:lnTo>
                    <a:pt x="534839" y="506625"/>
                  </a:lnTo>
                  <a:lnTo>
                    <a:pt x="534839" y="225751"/>
                  </a:lnTo>
                  <a:cubicBezTo>
                    <a:pt x="534839" y="210825"/>
                    <a:pt x="522606" y="198613"/>
                    <a:pt x="507655" y="198613"/>
                  </a:cubicBezTo>
                  <a:lnTo>
                    <a:pt x="470957" y="198613"/>
                  </a:lnTo>
                  <a:lnTo>
                    <a:pt x="470957" y="216931"/>
                  </a:lnTo>
                  <a:lnTo>
                    <a:pt x="507655" y="216931"/>
                  </a:lnTo>
                  <a:cubicBezTo>
                    <a:pt x="512412" y="216931"/>
                    <a:pt x="516490" y="221002"/>
                    <a:pt x="516490" y="225751"/>
                  </a:cubicBezTo>
                  <a:lnTo>
                    <a:pt x="516490" y="479488"/>
                  </a:lnTo>
                  <a:cubicBezTo>
                    <a:pt x="516490" y="484237"/>
                    <a:pt x="512412" y="488307"/>
                    <a:pt x="507655" y="488307"/>
                  </a:cubicBezTo>
                  <a:lnTo>
                    <a:pt x="72716" y="488307"/>
                  </a:lnTo>
                  <a:cubicBezTo>
                    <a:pt x="67280" y="488307"/>
                    <a:pt x="63202" y="484237"/>
                    <a:pt x="63202" y="479488"/>
                  </a:cubicBezTo>
                  <a:lnTo>
                    <a:pt x="63202" y="225751"/>
                  </a:lnTo>
                  <a:cubicBezTo>
                    <a:pt x="63202" y="221002"/>
                    <a:pt x="67280" y="216931"/>
                    <a:pt x="72716" y="216931"/>
                  </a:cubicBezTo>
                  <a:lnTo>
                    <a:pt x="380572" y="216931"/>
                  </a:lnTo>
                  <a:lnTo>
                    <a:pt x="380572" y="198613"/>
                  </a:lnTo>
                  <a:close/>
                  <a:moveTo>
                    <a:pt x="426104" y="126698"/>
                  </a:moveTo>
                  <a:cubicBezTo>
                    <a:pt x="420667" y="126698"/>
                    <a:pt x="416590" y="130769"/>
                    <a:pt x="416590" y="135518"/>
                  </a:cubicBezTo>
                  <a:cubicBezTo>
                    <a:pt x="416590" y="140267"/>
                    <a:pt x="420667" y="144338"/>
                    <a:pt x="426104" y="144338"/>
                  </a:cubicBezTo>
                  <a:cubicBezTo>
                    <a:pt x="430861" y="144338"/>
                    <a:pt x="434939" y="140267"/>
                    <a:pt x="434939" y="135518"/>
                  </a:cubicBezTo>
                  <a:cubicBezTo>
                    <a:pt x="434939" y="130769"/>
                    <a:pt x="430861" y="126698"/>
                    <a:pt x="426104" y="126698"/>
                  </a:cubicBezTo>
                  <a:close/>
                  <a:moveTo>
                    <a:pt x="217469" y="84635"/>
                  </a:moveTo>
                  <a:lnTo>
                    <a:pt x="217469" y="180974"/>
                  </a:lnTo>
                  <a:lnTo>
                    <a:pt x="362223" y="180974"/>
                  </a:lnTo>
                  <a:lnTo>
                    <a:pt x="362223" y="84635"/>
                  </a:lnTo>
                  <a:lnTo>
                    <a:pt x="292904" y="107702"/>
                  </a:lnTo>
                  <a:cubicBezTo>
                    <a:pt x="292225" y="108381"/>
                    <a:pt x="290865" y="108381"/>
                    <a:pt x="290186" y="108381"/>
                  </a:cubicBezTo>
                  <a:cubicBezTo>
                    <a:pt x="288827" y="108381"/>
                    <a:pt x="288147" y="108381"/>
                    <a:pt x="286788" y="107702"/>
                  </a:cubicBezTo>
                  <a:close/>
                  <a:moveTo>
                    <a:pt x="290186" y="18148"/>
                  </a:moveTo>
                  <a:lnTo>
                    <a:pt x="182810" y="54105"/>
                  </a:lnTo>
                  <a:lnTo>
                    <a:pt x="290186" y="90063"/>
                  </a:lnTo>
                  <a:lnTo>
                    <a:pt x="397561" y="54105"/>
                  </a:lnTo>
                  <a:close/>
                  <a:moveTo>
                    <a:pt x="286788" y="508"/>
                  </a:moveTo>
                  <a:cubicBezTo>
                    <a:pt x="288827" y="-170"/>
                    <a:pt x="290865" y="-170"/>
                    <a:pt x="292904" y="508"/>
                  </a:cubicBezTo>
                  <a:lnTo>
                    <a:pt x="428823" y="45286"/>
                  </a:lnTo>
                  <a:cubicBezTo>
                    <a:pt x="432221" y="46642"/>
                    <a:pt x="434939" y="50035"/>
                    <a:pt x="434939" y="54105"/>
                  </a:cubicBezTo>
                  <a:lnTo>
                    <a:pt x="434939" y="109737"/>
                  </a:lnTo>
                  <a:cubicBezTo>
                    <a:pt x="445133" y="113808"/>
                    <a:pt x="453288" y="123985"/>
                    <a:pt x="453288" y="135518"/>
                  </a:cubicBezTo>
                  <a:cubicBezTo>
                    <a:pt x="453288" y="150444"/>
                    <a:pt x="441055" y="162656"/>
                    <a:pt x="426104" y="162656"/>
                  </a:cubicBezTo>
                  <a:cubicBezTo>
                    <a:pt x="411153" y="162656"/>
                    <a:pt x="398921" y="150444"/>
                    <a:pt x="398921" y="135518"/>
                  </a:cubicBezTo>
                  <a:cubicBezTo>
                    <a:pt x="398921" y="123985"/>
                    <a:pt x="406396" y="113808"/>
                    <a:pt x="416590" y="109737"/>
                  </a:cubicBezTo>
                  <a:lnTo>
                    <a:pt x="416590" y="66996"/>
                  </a:lnTo>
                  <a:lnTo>
                    <a:pt x="380572" y="78529"/>
                  </a:lnTo>
                  <a:lnTo>
                    <a:pt x="380572" y="180974"/>
                  </a:lnTo>
                  <a:lnTo>
                    <a:pt x="389406" y="180974"/>
                  </a:lnTo>
                  <a:lnTo>
                    <a:pt x="462123" y="180974"/>
                  </a:lnTo>
                  <a:lnTo>
                    <a:pt x="507655" y="180974"/>
                  </a:lnTo>
                  <a:cubicBezTo>
                    <a:pt x="532121" y="180974"/>
                    <a:pt x="552508" y="201327"/>
                    <a:pt x="552508" y="225751"/>
                  </a:cubicBezTo>
                  <a:lnTo>
                    <a:pt x="552508" y="506625"/>
                  </a:lnTo>
                  <a:lnTo>
                    <a:pt x="570857" y="506625"/>
                  </a:lnTo>
                  <a:cubicBezTo>
                    <a:pt x="575614" y="506625"/>
                    <a:pt x="579692" y="510696"/>
                    <a:pt x="579692" y="515445"/>
                  </a:cubicBezTo>
                  <a:cubicBezTo>
                    <a:pt x="579692" y="550046"/>
                    <a:pt x="551149" y="578540"/>
                    <a:pt x="516490" y="578540"/>
                  </a:cubicBezTo>
                  <a:lnTo>
                    <a:pt x="63202" y="578540"/>
                  </a:lnTo>
                  <a:cubicBezTo>
                    <a:pt x="28543" y="578540"/>
                    <a:pt x="0" y="550046"/>
                    <a:pt x="0" y="515445"/>
                  </a:cubicBezTo>
                  <a:cubicBezTo>
                    <a:pt x="0" y="510696"/>
                    <a:pt x="4078" y="506625"/>
                    <a:pt x="8835" y="506625"/>
                  </a:cubicBezTo>
                  <a:lnTo>
                    <a:pt x="27184" y="506625"/>
                  </a:lnTo>
                  <a:lnTo>
                    <a:pt x="27184" y="225751"/>
                  </a:lnTo>
                  <a:cubicBezTo>
                    <a:pt x="27184" y="201327"/>
                    <a:pt x="47571" y="180974"/>
                    <a:pt x="72716" y="180974"/>
                  </a:cubicBezTo>
                  <a:lnTo>
                    <a:pt x="199120" y="180974"/>
                  </a:lnTo>
                  <a:lnTo>
                    <a:pt x="199120" y="78529"/>
                  </a:lnTo>
                  <a:lnTo>
                    <a:pt x="150869" y="62925"/>
                  </a:lnTo>
                  <a:cubicBezTo>
                    <a:pt x="147471" y="61568"/>
                    <a:pt x="144753" y="58176"/>
                    <a:pt x="144753" y="54105"/>
                  </a:cubicBezTo>
                  <a:cubicBezTo>
                    <a:pt x="144753" y="50035"/>
                    <a:pt x="147471" y="46642"/>
                    <a:pt x="150869" y="452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endParaRPr>
            </a:p>
          </p:txBody>
        </p:sp>
      </p:grpSp>
    </p:spTree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dirty="0"/>
              <a:t>用户行为分析</a:t>
            </a:r>
            <a:endParaRPr dirty="0"/>
          </a:p>
        </p:txBody>
      </p:sp>
      <p:cxnSp>
        <p:nvCxnSpPr>
          <p:cNvPr id="17" name="直接连接符 16"/>
          <p:cNvCxnSpPr/>
          <p:nvPr/>
        </p:nvCxnSpPr>
        <p:spPr>
          <a:xfrm rot="16200000">
            <a:off x="1517267" y="1102227"/>
            <a:ext cx="0" cy="93600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947420" y="1095375"/>
            <a:ext cx="4069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对一次交易过程中用户行为</a:t>
            </a:r>
            <a:r>
              <a:rPr lang="zh-CN" altLang="en-US"/>
              <a:t>进行分析：</a:t>
            </a:r>
            <a:endParaRPr lang="zh-CN" altLang="en-US"/>
          </a:p>
        </p:txBody>
      </p:sp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32120" y="1482725"/>
            <a:ext cx="495300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登录</a:t>
            </a:r>
            <a:endParaRPr lang="zh-CN" altLang="en-US" sz="1000"/>
          </a:p>
        </p:txBody>
      </p:sp>
      <p:sp>
        <p:nvSpPr>
          <p:cNvPr id="8" name="矩形 7"/>
          <p:cNvSpPr/>
          <p:nvPr/>
        </p:nvSpPr>
        <p:spPr>
          <a:xfrm>
            <a:off x="5307330" y="1933575"/>
            <a:ext cx="944880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提交</a:t>
            </a:r>
            <a:r>
              <a:rPr lang="zh-CN" altLang="en-US" sz="1000"/>
              <a:t>打车请求</a:t>
            </a:r>
            <a:endParaRPr lang="zh-CN" altLang="en-US" sz="1000"/>
          </a:p>
        </p:txBody>
      </p:sp>
      <p:cxnSp>
        <p:nvCxnSpPr>
          <p:cNvPr id="9" name="直接箭头连接符 8"/>
          <p:cNvCxnSpPr>
            <a:stCxn id="7" idx="2"/>
            <a:endCxn id="8" idx="0"/>
          </p:cNvCxnSpPr>
          <p:nvPr/>
        </p:nvCxnSpPr>
        <p:spPr>
          <a:xfrm>
            <a:off x="5779770" y="1657985"/>
            <a:ext cx="0" cy="27559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737350" y="1933575"/>
            <a:ext cx="739140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记录请求</a:t>
            </a:r>
            <a:endParaRPr lang="zh-CN" altLang="en-US" sz="1000"/>
          </a:p>
        </p:txBody>
      </p:sp>
      <p:sp>
        <p:nvSpPr>
          <p:cNvPr id="14" name="矩形 13"/>
          <p:cNvSpPr/>
          <p:nvPr/>
        </p:nvSpPr>
        <p:spPr>
          <a:xfrm>
            <a:off x="6737350" y="2281555"/>
            <a:ext cx="739140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寻找车辆</a:t>
            </a:r>
            <a:endParaRPr lang="zh-CN" altLang="en-US" sz="1000"/>
          </a:p>
        </p:txBody>
      </p:sp>
      <p:sp>
        <p:nvSpPr>
          <p:cNvPr id="15" name="菱形 14"/>
          <p:cNvSpPr/>
          <p:nvPr/>
        </p:nvSpPr>
        <p:spPr>
          <a:xfrm>
            <a:off x="6630670" y="2727325"/>
            <a:ext cx="952500" cy="358140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是否找到</a:t>
            </a:r>
            <a:endParaRPr lang="zh-CN" altLang="en-US" sz="1000"/>
          </a:p>
        </p:txBody>
      </p:sp>
      <p:sp>
        <p:nvSpPr>
          <p:cNvPr id="16" name="矩形 15"/>
          <p:cNvSpPr/>
          <p:nvPr/>
        </p:nvSpPr>
        <p:spPr>
          <a:xfrm>
            <a:off x="6737985" y="3395345"/>
            <a:ext cx="739140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返回</a:t>
            </a:r>
            <a:endParaRPr lang="zh-CN" altLang="en-US" sz="1000"/>
          </a:p>
        </p:txBody>
      </p:sp>
      <p:sp>
        <p:nvSpPr>
          <p:cNvPr id="21" name="矩形 20"/>
          <p:cNvSpPr/>
          <p:nvPr/>
        </p:nvSpPr>
        <p:spPr>
          <a:xfrm>
            <a:off x="8141970" y="2818765"/>
            <a:ext cx="526415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接单</a:t>
            </a:r>
            <a:endParaRPr lang="zh-CN" altLang="en-US" sz="1000"/>
          </a:p>
        </p:txBody>
      </p:sp>
      <p:sp>
        <p:nvSpPr>
          <p:cNvPr id="22" name="矩形 21"/>
          <p:cNvSpPr/>
          <p:nvPr/>
        </p:nvSpPr>
        <p:spPr>
          <a:xfrm>
            <a:off x="6548120" y="3703955"/>
            <a:ext cx="1116965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计算路线</a:t>
            </a:r>
            <a:r>
              <a:rPr lang="zh-CN" altLang="en-US" sz="1000"/>
              <a:t>并存储</a:t>
            </a:r>
            <a:endParaRPr lang="zh-CN" altLang="en-US" sz="1000"/>
          </a:p>
        </p:txBody>
      </p:sp>
      <p:sp>
        <p:nvSpPr>
          <p:cNvPr id="23" name="矩形 22"/>
          <p:cNvSpPr/>
          <p:nvPr/>
        </p:nvSpPr>
        <p:spPr>
          <a:xfrm>
            <a:off x="7931785" y="3954780"/>
            <a:ext cx="948055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行驶至上车</a:t>
            </a:r>
            <a:r>
              <a:rPr lang="zh-CN" altLang="en-US" sz="1000"/>
              <a:t>点</a:t>
            </a:r>
            <a:endParaRPr lang="zh-CN" altLang="en-US" sz="1000"/>
          </a:p>
        </p:txBody>
      </p:sp>
      <p:sp>
        <p:nvSpPr>
          <p:cNvPr id="24" name="矩形 23"/>
          <p:cNvSpPr/>
          <p:nvPr/>
        </p:nvSpPr>
        <p:spPr>
          <a:xfrm>
            <a:off x="5376545" y="4211955"/>
            <a:ext cx="805815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确认上车</a:t>
            </a:r>
            <a:endParaRPr lang="zh-CN" altLang="en-US" sz="1000"/>
          </a:p>
        </p:txBody>
      </p:sp>
      <p:sp>
        <p:nvSpPr>
          <p:cNvPr id="25" name="矩形 24"/>
          <p:cNvSpPr/>
          <p:nvPr/>
        </p:nvSpPr>
        <p:spPr>
          <a:xfrm>
            <a:off x="5376545" y="4742180"/>
            <a:ext cx="875030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支付并</a:t>
            </a:r>
            <a:r>
              <a:rPr lang="zh-CN" altLang="en-US" sz="1000"/>
              <a:t>评价</a:t>
            </a:r>
            <a:endParaRPr lang="zh-CN" altLang="en-US" sz="1000"/>
          </a:p>
        </p:txBody>
      </p:sp>
      <p:sp>
        <p:nvSpPr>
          <p:cNvPr id="26" name="矩形 25"/>
          <p:cNvSpPr/>
          <p:nvPr/>
        </p:nvSpPr>
        <p:spPr>
          <a:xfrm>
            <a:off x="6548755" y="4458970"/>
            <a:ext cx="1116965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计算路线</a:t>
            </a:r>
            <a:r>
              <a:rPr lang="zh-CN" altLang="en-US" sz="1000"/>
              <a:t>并存储</a:t>
            </a:r>
            <a:endParaRPr lang="zh-CN" altLang="en-US" sz="1000"/>
          </a:p>
        </p:txBody>
      </p:sp>
      <p:sp>
        <p:nvSpPr>
          <p:cNvPr id="27" name="矩形 26"/>
          <p:cNvSpPr/>
          <p:nvPr/>
        </p:nvSpPr>
        <p:spPr>
          <a:xfrm>
            <a:off x="7987030" y="4460875"/>
            <a:ext cx="836295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行驶至</a:t>
            </a:r>
            <a:r>
              <a:rPr lang="zh-CN" altLang="en-US" sz="1000"/>
              <a:t>终点</a:t>
            </a:r>
            <a:endParaRPr lang="zh-CN" altLang="en-US" sz="1000"/>
          </a:p>
        </p:txBody>
      </p:sp>
      <p:sp>
        <p:nvSpPr>
          <p:cNvPr id="28" name="矩形 27"/>
          <p:cNvSpPr/>
          <p:nvPr/>
        </p:nvSpPr>
        <p:spPr>
          <a:xfrm>
            <a:off x="6678295" y="4970145"/>
            <a:ext cx="858520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支付记录</a:t>
            </a:r>
            <a:endParaRPr lang="zh-CN" altLang="en-US" sz="1000"/>
          </a:p>
        </p:txBody>
      </p:sp>
      <p:sp>
        <p:nvSpPr>
          <p:cNvPr id="29" name="矩形 28"/>
          <p:cNvSpPr/>
          <p:nvPr/>
        </p:nvSpPr>
        <p:spPr>
          <a:xfrm>
            <a:off x="7964805" y="4965065"/>
            <a:ext cx="858520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恢复空车</a:t>
            </a:r>
            <a:endParaRPr lang="zh-CN" altLang="en-US" sz="1000"/>
          </a:p>
        </p:txBody>
      </p:sp>
      <p:sp>
        <p:nvSpPr>
          <p:cNvPr id="30" name="矩形 29"/>
          <p:cNvSpPr/>
          <p:nvPr/>
        </p:nvSpPr>
        <p:spPr>
          <a:xfrm>
            <a:off x="5376545" y="5272405"/>
            <a:ext cx="858520" cy="1752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订单完成</a:t>
            </a:r>
            <a:endParaRPr lang="zh-CN" altLang="en-US" sz="1000"/>
          </a:p>
        </p:txBody>
      </p:sp>
      <p:cxnSp>
        <p:nvCxnSpPr>
          <p:cNvPr id="31" name="直接箭头连接符 30"/>
          <p:cNvCxnSpPr>
            <a:stCxn id="8" idx="3"/>
            <a:endCxn id="12" idx="1"/>
          </p:cNvCxnSpPr>
          <p:nvPr/>
        </p:nvCxnSpPr>
        <p:spPr>
          <a:xfrm>
            <a:off x="6252210" y="2021205"/>
            <a:ext cx="485140" cy="0"/>
          </a:xfrm>
          <a:prstGeom prst="straightConnector1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12" idx="2"/>
            <a:endCxn id="14" idx="0"/>
          </p:cNvCxnSpPr>
          <p:nvPr/>
        </p:nvCxnSpPr>
        <p:spPr>
          <a:xfrm>
            <a:off x="7106920" y="2108835"/>
            <a:ext cx="0" cy="17272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14" idx="2"/>
            <a:endCxn id="15" idx="0"/>
          </p:cNvCxnSpPr>
          <p:nvPr/>
        </p:nvCxnSpPr>
        <p:spPr>
          <a:xfrm>
            <a:off x="7106920" y="2456815"/>
            <a:ext cx="0" cy="2705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15" idx="3"/>
            <a:endCxn id="21" idx="1"/>
          </p:cNvCxnSpPr>
          <p:nvPr/>
        </p:nvCxnSpPr>
        <p:spPr>
          <a:xfrm>
            <a:off x="7583170" y="2906395"/>
            <a:ext cx="558800" cy="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15" idx="2"/>
            <a:endCxn id="16" idx="0"/>
          </p:cNvCxnSpPr>
          <p:nvPr/>
        </p:nvCxnSpPr>
        <p:spPr>
          <a:xfrm>
            <a:off x="7106920" y="3085465"/>
            <a:ext cx="635" cy="30988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肘形连接符 36"/>
          <p:cNvCxnSpPr>
            <a:stCxn id="21" idx="2"/>
            <a:endCxn id="22" idx="3"/>
          </p:cNvCxnSpPr>
          <p:nvPr/>
        </p:nvCxnSpPr>
        <p:spPr>
          <a:xfrm rot="5400000">
            <a:off x="7636510" y="3022600"/>
            <a:ext cx="797560" cy="740410"/>
          </a:xfrm>
          <a:prstGeom prst="bentConnector2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2"/>
            <a:endCxn id="23" idx="1"/>
          </p:cNvCxnSpPr>
          <p:nvPr/>
        </p:nvCxnSpPr>
        <p:spPr>
          <a:xfrm rot="5400000" flipV="1">
            <a:off x="7437755" y="3547745"/>
            <a:ext cx="163195" cy="824865"/>
          </a:xfrm>
          <a:prstGeom prst="bentConnector2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肘形连接符 38"/>
          <p:cNvCxnSpPr/>
          <p:nvPr/>
        </p:nvCxnSpPr>
        <p:spPr>
          <a:xfrm rot="5400000">
            <a:off x="7209473" y="3102928"/>
            <a:ext cx="169545" cy="2223770"/>
          </a:xfrm>
          <a:prstGeom prst="bentConnector2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肘形连接符 39"/>
          <p:cNvCxnSpPr>
            <a:stCxn id="24" idx="2"/>
            <a:endCxn id="26" idx="1"/>
          </p:cNvCxnSpPr>
          <p:nvPr/>
        </p:nvCxnSpPr>
        <p:spPr>
          <a:xfrm rot="5400000" flipV="1">
            <a:off x="6084570" y="4081780"/>
            <a:ext cx="159385" cy="768985"/>
          </a:xfrm>
          <a:prstGeom prst="bentConnector2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26" idx="3"/>
            <a:endCxn id="27" idx="1"/>
          </p:cNvCxnSpPr>
          <p:nvPr/>
        </p:nvCxnSpPr>
        <p:spPr>
          <a:xfrm>
            <a:off x="7665720" y="4546600"/>
            <a:ext cx="321310" cy="190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27" idx="2"/>
            <a:endCxn id="25" idx="3"/>
          </p:cNvCxnSpPr>
          <p:nvPr/>
        </p:nvCxnSpPr>
        <p:spPr>
          <a:xfrm rot="5400000">
            <a:off x="7232015" y="3655695"/>
            <a:ext cx="193675" cy="2153920"/>
          </a:xfrm>
          <a:prstGeom prst="bentConnector2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25" idx="2"/>
            <a:endCxn id="28" idx="1"/>
          </p:cNvCxnSpPr>
          <p:nvPr/>
        </p:nvCxnSpPr>
        <p:spPr>
          <a:xfrm rot="5400000" flipV="1">
            <a:off x="6176010" y="4554855"/>
            <a:ext cx="140335" cy="864235"/>
          </a:xfrm>
          <a:prstGeom prst="bentConnector2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28" idx="3"/>
            <a:endCxn id="29" idx="1"/>
          </p:cNvCxnSpPr>
          <p:nvPr/>
        </p:nvCxnSpPr>
        <p:spPr>
          <a:xfrm flipV="1">
            <a:off x="7536815" y="5052695"/>
            <a:ext cx="427990" cy="508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29" idx="2"/>
            <a:endCxn id="30" idx="3"/>
          </p:cNvCxnSpPr>
          <p:nvPr/>
        </p:nvCxnSpPr>
        <p:spPr>
          <a:xfrm rot="5400000">
            <a:off x="7204710" y="4170680"/>
            <a:ext cx="219710" cy="2159000"/>
          </a:xfrm>
          <a:prstGeom prst="bentConnector2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7677785" y="2720340"/>
            <a:ext cx="29718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900"/>
              <a:t>是</a:t>
            </a:r>
            <a:endParaRPr lang="zh-CN" altLang="en-US" sz="900"/>
          </a:p>
        </p:txBody>
      </p:sp>
      <p:sp>
        <p:nvSpPr>
          <p:cNvPr id="47" name="文本框 46"/>
          <p:cNvSpPr txBox="1"/>
          <p:nvPr/>
        </p:nvSpPr>
        <p:spPr>
          <a:xfrm>
            <a:off x="7106920" y="3091180"/>
            <a:ext cx="29718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900"/>
              <a:t>否</a:t>
            </a:r>
            <a:endParaRPr lang="zh-CN" altLang="en-US" sz="900"/>
          </a:p>
        </p:txBody>
      </p:sp>
      <p:cxnSp>
        <p:nvCxnSpPr>
          <p:cNvPr id="48" name="直接连接符 47"/>
          <p:cNvCxnSpPr/>
          <p:nvPr/>
        </p:nvCxnSpPr>
        <p:spPr>
          <a:xfrm flipH="1">
            <a:off x="6377940" y="1463675"/>
            <a:ext cx="15240" cy="423672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H="1">
            <a:off x="7818755" y="1482725"/>
            <a:ext cx="15240" cy="423672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5488940" y="1087120"/>
            <a:ext cx="538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 b="1"/>
              <a:t>乘客</a:t>
            </a:r>
            <a:endParaRPr lang="zh-CN" altLang="en-US" sz="1400" b="1"/>
          </a:p>
        </p:txBody>
      </p:sp>
      <p:sp>
        <p:nvSpPr>
          <p:cNvPr id="5" name="文本框 4"/>
          <p:cNvSpPr txBox="1"/>
          <p:nvPr/>
        </p:nvSpPr>
        <p:spPr>
          <a:xfrm>
            <a:off x="8124825" y="1087120"/>
            <a:ext cx="538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 b="1"/>
              <a:t>车辆</a:t>
            </a:r>
            <a:endParaRPr lang="zh-CN" altLang="en-US" sz="1400" b="1"/>
          </a:p>
        </p:txBody>
      </p:sp>
      <p:sp>
        <p:nvSpPr>
          <p:cNvPr id="6" name="文本框 5"/>
          <p:cNvSpPr txBox="1"/>
          <p:nvPr/>
        </p:nvSpPr>
        <p:spPr>
          <a:xfrm>
            <a:off x="6820535" y="1087120"/>
            <a:ext cx="7162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 b="1"/>
              <a:t>区块链</a:t>
            </a:r>
            <a:endParaRPr lang="zh-CN" altLang="en-US" sz="1400" b="1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6" dur="5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0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2" dur="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4" dur="5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8" dur="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0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4" dur="5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5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6" dur="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8" dur="5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8" grpId="1" animBg="1"/>
      <p:bldP spid="7" grpId="0" bldLvl="0" animBg="1"/>
      <p:bldP spid="7" grpId="1" animBg="1"/>
      <p:bldP spid="12" grpId="0" bldLvl="0" animBg="1"/>
      <p:bldP spid="12" grpId="1" animBg="1"/>
      <p:bldP spid="14" grpId="0" bldLvl="0" animBg="1"/>
      <p:bldP spid="14" grpId="1" animBg="1"/>
      <p:bldP spid="16" grpId="0" bldLvl="0" animBg="1"/>
      <p:bldP spid="16" grpId="1" animBg="1"/>
      <p:bldP spid="21" grpId="0" bldLvl="0" animBg="1"/>
      <p:bldP spid="21" grpId="1" animBg="1"/>
      <p:bldP spid="22" grpId="0" bldLvl="0" animBg="1"/>
      <p:bldP spid="22" grpId="1" animBg="1"/>
      <p:bldP spid="23" grpId="0" bldLvl="0" animBg="1"/>
      <p:bldP spid="23" grpId="1" animBg="1"/>
      <p:bldP spid="24" grpId="0" bldLvl="0" animBg="1"/>
      <p:bldP spid="24" grpId="1" animBg="1"/>
      <p:bldP spid="25" grpId="0" bldLvl="0" animBg="1"/>
      <p:bldP spid="25" grpId="1" animBg="1"/>
      <p:bldP spid="26" grpId="0" bldLvl="0" animBg="1"/>
      <p:bldP spid="26" grpId="1" animBg="1"/>
      <p:bldP spid="27" grpId="0" bldLvl="0" animBg="1"/>
      <p:bldP spid="27" grpId="1" animBg="1"/>
      <p:bldP spid="28" grpId="0" bldLvl="0" animBg="1"/>
      <p:bldP spid="28" grpId="1" animBg="1"/>
      <p:bldP spid="29" grpId="0" bldLvl="0" animBg="1"/>
      <p:bldP spid="29" grpId="1" animBg="1"/>
      <p:bldP spid="30" grpId="0" bldLvl="0" animBg="1"/>
      <p:bldP spid="30" grpId="1" animBg="1"/>
      <p:bldP spid="7" grpId="2" bldLvl="0" animBg="1"/>
      <p:bldP spid="8" grpId="2" bldLvl="0" animBg="1"/>
      <p:bldP spid="7" grpId="3" bldLvl="0" animBg="1"/>
      <p:bldP spid="8" grpId="3" bldLvl="0" animBg="1"/>
      <p:bldP spid="12" grpId="2" bldLvl="0" animBg="1"/>
      <p:bldP spid="14" grpId="2" bldLvl="0" animBg="1"/>
      <p:bldP spid="12" grpId="3" bldLvl="0" animBg="1"/>
      <p:bldP spid="15" grpId="0" bldLvl="0" animBg="1"/>
      <p:bldP spid="14" grpId="3" bldLvl="0" animBg="1"/>
      <p:bldP spid="16" grpId="2" bldLvl="0" animBg="1"/>
      <p:bldP spid="15" grpId="1" bldLvl="0" animBg="1"/>
      <p:bldP spid="21" grpId="2" bldLvl="0" animBg="1"/>
      <p:bldP spid="16" grpId="3" bldLvl="0" animBg="1"/>
      <p:bldP spid="22" grpId="2" bldLvl="0" animBg="1"/>
      <p:bldP spid="21" grpId="3" bldLvl="0" animBg="1"/>
      <p:bldP spid="23" grpId="2" bldLvl="0" animBg="1"/>
      <p:bldP spid="22" grpId="3" bldLvl="0" animBg="1"/>
      <p:bldP spid="24" grpId="2" bldLvl="0" animBg="1"/>
      <p:bldP spid="23" grpId="3" bldLvl="0" animBg="1"/>
      <p:bldP spid="25" grpId="2" bldLvl="0" animBg="1"/>
      <p:bldP spid="24" grpId="3" bldLvl="0" animBg="1"/>
      <p:bldP spid="26" grpId="2" bldLvl="0" animBg="1"/>
      <p:bldP spid="25" grpId="3" bldLvl="0" animBg="1"/>
      <p:bldP spid="27" grpId="2" bldLvl="0" animBg="1"/>
      <p:bldP spid="26" grpId="3" bldLvl="0" animBg="1"/>
      <p:bldP spid="28" grpId="2" bldLvl="0" animBg="1"/>
      <p:bldP spid="27" grpId="3" bldLvl="0" animBg="1"/>
      <p:bldP spid="29" grpId="2" bldLvl="0" animBg="1"/>
      <p:bldP spid="28" grpId="3" bldLvl="0" animBg="1"/>
      <p:bldP spid="30" grpId="2" bldLvl="0" animBg="1"/>
      <p:bldP spid="29" grpId="3" bldLvl="0" animBg="1"/>
      <p:bldP spid="30" grpId="3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6605" y="1673225"/>
            <a:ext cx="4724400" cy="1718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en-US" altLang="zh-CN" sz="2200" dirty="0">
                <a:latin typeface="+mn-ea"/>
              </a:rPr>
              <a:t>Vue </a:t>
            </a:r>
            <a:r>
              <a:rPr lang="zh-CN" altLang="en-US" sz="2200" dirty="0">
                <a:latin typeface="+mn-ea"/>
              </a:rPr>
              <a:t>前端开发框架</a:t>
            </a:r>
            <a:endParaRPr lang="en-US" altLang="zh-CN" sz="2200" dirty="0">
              <a:latin typeface="+mn-ea"/>
            </a:endParaRPr>
          </a:p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en-US" altLang="zh-CN" sz="2200" dirty="0">
                <a:latin typeface="+mn-ea"/>
              </a:rPr>
              <a:t>Leaflet </a:t>
            </a:r>
            <a:r>
              <a:rPr lang="zh-CN" altLang="en-US" sz="2200" dirty="0">
                <a:latin typeface="+mn-ea"/>
              </a:rPr>
              <a:t>地图渲染</a:t>
            </a:r>
            <a:r>
              <a:rPr lang="zh-CN" altLang="en-US" sz="2200" dirty="0">
                <a:latin typeface="+mn-ea"/>
              </a:rPr>
              <a:t>框架</a:t>
            </a:r>
            <a:endParaRPr lang="zh-CN" altLang="en-US" sz="2200" dirty="0">
              <a:latin typeface="+mn-ea"/>
            </a:endParaRPr>
          </a:p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en-US" altLang="zh-CN" sz="2200" dirty="0">
                <a:latin typeface="+mn-ea"/>
              </a:rPr>
              <a:t>Web3.js </a:t>
            </a:r>
            <a:r>
              <a:rPr lang="en-US" altLang="zh-CN" sz="2200" dirty="0">
                <a:latin typeface="+mn-ea"/>
              </a:rPr>
              <a:t>API</a:t>
            </a:r>
            <a:endParaRPr lang="en-US" altLang="zh-CN" sz="2200" dirty="0">
              <a:latin typeface="+mn-ea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前端开发</a:t>
            </a:r>
            <a:endParaRPr lang="zh-CN" altLang="en-US"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3.1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4070" y="1312545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/>
              <a:t>工具</a:t>
            </a:r>
            <a:endParaRPr lang="zh-CN" altLang="en-US" sz="2400" b="1"/>
          </a:p>
        </p:txBody>
      </p:sp>
      <p:sp>
        <p:nvSpPr>
          <p:cNvPr id="21" name="文本框 20"/>
          <p:cNvSpPr txBox="1"/>
          <p:nvPr/>
        </p:nvSpPr>
        <p:spPr>
          <a:xfrm>
            <a:off x="687705" y="4525645"/>
            <a:ext cx="10567670" cy="9594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前端接口与</a:t>
            </a:r>
            <a:r>
              <a:rPr lang="zh-CN" sz="1600" b="1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智能合约</a:t>
            </a:r>
            <a:r>
              <a:rPr lang="zh-CN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交互，实现区块链上数据存储与</a:t>
            </a:r>
            <a:r>
              <a:rPr lang="zh-CN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拉取</a:t>
            </a:r>
            <a:endParaRPr lang="zh-CN" sz="16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界面模拟真实使用场景，逆向完善系统</a:t>
            </a: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功能</a:t>
            </a:r>
            <a:endParaRPr lang="zh-CN" altLang="en-US" sz="16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增加多种交互方式，降低</a:t>
            </a: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用户使用难度</a:t>
            </a:r>
            <a:endParaRPr lang="zh-CN" altLang="en-US" sz="16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界面</a:t>
            </a:r>
            <a:r>
              <a:rPr lang="zh-CN" altLang="en-US" dirty="0"/>
              <a:t>展示</a:t>
            </a:r>
            <a:endParaRPr lang="zh-CN" altLang="en-US"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3.1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pic>
        <p:nvPicPr>
          <p:cNvPr id="2" name="图片 1" descr="ma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20720" y="970280"/>
            <a:ext cx="6123940" cy="4917440"/>
          </a:xfrm>
          <a:prstGeom prst="rect">
            <a:avLst/>
          </a:prstGeom>
        </p:spPr>
      </p:pic>
      <p:pic>
        <p:nvPicPr>
          <p:cNvPr id="3" name="图片 2" descr="logi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635" y="1885315"/>
            <a:ext cx="8246110" cy="3489960"/>
          </a:xfrm>
          <a:prstGeom prst="rect">
            <a:avLst/>
          </a:prstGeom>
        </p:spPr>
      </p:pic>
      <p:pic>
        <p:nvPicPr>
          <p:cNvPr id="7" name="图片 6" descr="place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7910" y="970280"/>
            <a:ext cx="7743190" cy="4838700"/>
          </a:xfrm>
          <a:prstGeom prst="rect">
            <a:avLst/>
          </a:prstGeom>
        </p:spPr>
      </p:pic>
      <p:pic>
        <p:nvPicPr>
          <p:cNvPr id="8" name="图片 7" descr="ma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635" y="909955"/>
            <a:ext cx="2457450" cy="5037455"/>
          </a:xfrm>
          <a:prstGeom prst="rect">
            <a:avLst/>
          </a:prstGeom>
        </p:spPr>
      </p:pic>
      <p:pic>
        <p:nvPicPr>
          <p:cNvPr id="10" name="图片 9" descr="shijian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7845" y="2002790"/>
            <a:ext cx="9510395" cy="28530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1805" y="1038225"/>
            <a:ext cx="1897380" cy="964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/>
              <a:t>交互方式多</a:t>
            </a:r>
            <a:r>
              <a:rPr lang="zh-CN" altLang="en-US"/>
              <a:t>样</a:t>
            </a:r>
            <a:endParaRPr lang="zh-CN" altLang="en-US"/>
          </a:p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/>
              <a:t>信息展示合理</a:t>
            </a:r>
            <a:endParaRPr lang="zh-CN" altLang="en-US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65" fill="hold" display="1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65" fill="hold" display="1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65" fill="hold" display="1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65" fill="hold" display="1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65" fill="hold" display="1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信誉值</a:t>
            </a:r>
            <a:r>
              <a:rPr lang="zh-CN" altLang="en-US" dirty="0"/>
              <a:t>影响因子</a:t>
            </a:r>
            <a:endParaRPr lang="zh-CN" altLang="en-US" dirty="0"/>
          </a:p>
        </p:txBody>
      </p:sp>
      <p:sp>
        <p:nvSpPr>
          <p:cNvPr id="24" name="矩形: 圆角 2"/>
          <p:cNvSpPr/>
          <p:nvPr/>
        </p:nvSpPr>
        <p:spPr>
          <a:xfrm>
            <a:off x="4863884" y="1358285"/>
            <a:ext cx="2464231" cy="52322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车辆</a:t>
            </a:r>
            <a:r>
              <a:rPr lang="zh-CN" altLang="en-US" sz="2000" b="1" dirty="0"/>
              <a:t>信誉值</a:t>
            </a:r>
            <a:endParaRPr lang="zh-CN" altLang="en-US" sz="2000" b="1" dirty="0"/>
          </a:p>
        </p:txBody>
      </p:sp>
      <p:sp>
        <p:nvSpPr>
          <p:cNvPr id="46" name="椭圆 45"/>
          <p:cNvSpPr/>
          <p:nvPr/>
        </p:nvSpPr>
        <p:spPr>
          <a:xfrm>
            <a:off x="2643082" y="2691075"/>
            <a:ext cx="576000" cy="57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5807999" y="2691075"/>
            <a:ext cx="576000" cy="57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004015" y="2691075"/>
            <a:ext cx="576000" cy="57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526929" y="4346692"/>
            <a:ext cx="432000" cy="43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997824" y="4905598"/>
            <a:ext cx="1491280" cy="10087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本次车辆位置验证</a:t>
            </a: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结果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3735795" y="4381617"/>
            <a:ext cx="432000" cy="43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3178750" y="4975448"/>
            <a:ext cx="1491280" cy="10087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历史</a:t>
            </a: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验证结果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4864359" y="4379077"/>
            <a:ext cx="432000" cy="43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文本框 53"/>
          <p:cNvSpPr txBox="1"/>
          <p:nvPr/>
        </p:nvSpPr>
        <p:spPr>
          <a:xfrm>
            <a:off x="6576695" y="4975860"/>
            <a:ext cx="907415" cy="10090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提交信息</a:t>
            </a: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频率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7692182" y="4379077"/>
            <a:ext cx="432000" cy="43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7596505" y="4975860"/>
            <a:ext cx="607695" cy="10090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是否准时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8733115" y="4389872"/>
            <a:ext cx="432000" cy="43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/>
          <p:cNvSpPr txBox="1"/>
          <p:nvPr/>
        </p:nvSpPr>
        <p:spPr>
          <a:xfrm>
            <a:off x="8406765" y="4994275"/>
            <a:ext cx="1085215" cy="10090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司机态度</a:t>
            </a: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是否文明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10825610" y="4378442"/>
            <a:ext cx="432000" cy="43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9694545" y="4994275"/>
            <a:ext cx="1003300" cy="10090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车内环境是否</a:t>
            </a: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干净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2458642" y="3324518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accent1"/>
                </a:solidFill>
              </a:rPr>
              <a:t>真实性</a:t>
            </a:r>
            <a:endParaRPr lang="zh-CN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5632709" y="3324518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accent1"/>
                </a:solidFill>
              </a:rPr>
              <a:t>活跃度</a:t>
            </a:r>
            <a:endParaRPr lang="zh-CN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806776" y="3324518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accent1"/>
                </a:solidFill>
              </a:rPr>
              <a:t>舒适性</a:t>
            </a:r>
            <a:endParaRPr lang="zh-CN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64" name="右大括号 63"/>
          <p:cNvSpPr/>
          <p:nvPr/>
        </p:nvSpPr>
        <p:spPr>
          <a:xfrm rot="16200000">
            <a:off x="2745740" y="3006725"/>
            <a:ext cx="369570" cy="2055495"/>
          </a:xfrm>
          <a:prstGeom prst="rightBrace">
            <a:avLst>
              <a:gd name="adj1" fmla="val 50000"/>
              <a:gd name="adj2" fmla="val 50000"/>
            </a:avLst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右大括号 64"/>
          <p:cNvSpPr/>
          <p:nvPr/>
        </p:nvSpPr>
        <p:spPr>
          <a:xfrm rot="16200000">
            <a:off x="9239250" y="2494915"/>
            <a:ext cx="369570" cy="3110865"/>
          </a:xfrm>
          <a:prstGeom prst="rightBrace">
            <a:avLst>
              <a:gd name="adj1" fmla="val 50000"/>
              <a:gd name="adj2" fmla="val 50000"/>
            </a:avLst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右大括号 66"/>
          <p:cNvSpPr/>
          <p:nvPr/>
        </p:nvSpPr>
        <p:spPr>
          <a:xfrm rot="16200000">
            <a:off x="5921360" y="-828919"/>
            <a:ext cx="369332" cy="6340642"/>
          </a:xfrm>
          <a:prstGeom prst="rightBrace">
            <a:avLst>
              <a:gd name="adj1" fmla="val 50000"/>
              <a:gd name="adj2" fmla="val 50000"/>
            </a:avLst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68" name="直接连接符 67"/>
          <p:cNvCxnSpPr/>
          <p:nvPr/>
        </p:nvCxnSpPr>
        <p:spPr>
          <a:xfrm>
            <a:off x="6106026" y="2094068"/>
            <a:ext cx="0" cy="43200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growth_304631"/>
          <p:cNvSpPr>
            <a:spLocks noChangeAspect="1"/>
          </p:cNvSpPr>
          <p:nvPr/>
        </p:nvSpPr>
        <p:spPr bwMode="auto">
          <a:xfrm>
            <a:off x="2735118" y="2864173"/>
            <a:ext cx="391928" cy="229804"/>
          </a:xfrm>
          <a:custGeom>
            <a:avLst/>
            <a:gdLst>
              <a:gd name="T0" fmla="*/ 263525 w 607614"/>
              <a:gd name="T1" fmla="*/ 263525 w 607614"/>
              <a:gd name="T2" fmla="*/ 485433 h 606761"/>
              <a:gd name="T3" fmla="*/ 485433 h 606761"/>
              <a:gd name="T4" fmla="*/ 485433 h 606761"/>
              <a:gd name="T5" fmla="*/ 485433 h 606761"/>
              <a:gd name="T6" fmla="*/ 485433 h 606761"/>
              <a:gd name="T7" fmla="*/ 485433 h 606761"/>
              <a:gd name="T8" fmla="*/ 485433 h 606761"/>
              <a:gd name="T9" fmla="*/ 485433 h 606761"/>
              <a:gd name="T10" fmla="*/ 485433 h 606761"/>
              <a:gd name="T11" fmla="*/ 485433 h 606761"/>
              <a:gd name="T12" fmla="*/ 485433 h 606761"/>
              <a:gd name="T13" fmla="*/ 485433 h 606761"/>
              <a:gd name="T14" fmla="*/ 485433 h 606761"/>
              <a:gd name="T15" fmla="*/ 485433 h 606761"/>
              <a:gd name="T16" fmla="*/ 485433 h 606761"/>
              <a:gd name="T17" fmla="*/ 485433 h 606761"/>
              <a:gd name="T18" fmla="*/ 485433 h 606761"/>
              <a:gd name="T19" fmla="*/ 485433 h 606761"/>
              <a:gd name="T20" fmla="*/ 485433 h 606761"/>
              <a:gd name="T21" fmla="*/ 485433 h 606761"/>
              <a:gd name="T22" fmla="*/ 485433 h 606761"/>
              <a:gd name="T23" fmla="*/ 485433 h 606761"/>
              <a:gd name="T24" fmla="*/ 485433 h 606761"/>
              <a:gd name="T25" fmla="*/ 485433 h 606761"/>
              <a:gd name="T26" fmla="*/ 485433 h 606761"/>
              <a:gd name="T27" fmla="*/ 485433 h 606761"/>
              <a:gd name="T28" fmla="*/ 485433 h 606761"/>
              <a:gd name="T29" fmla="*/ 485433 h 606761"/>
              <a:gd name="T30" fmla="*/ 485433 h 606761"/>
              <a:gd name="T31" fmla="*/ 485433 h 606761"/>
              <a:gd name="T32" fmla="*/ 485433 h 606761"/>
              <a:gd name="T33" fmla="*/ 485433 h 606761"/>
              <a:gd name="T34" fmla="*/ 485433 h 606761"/>
              <a:gd name="T35" fmla="*/ 485433 h 606761"/>
              <a:gd name="T36" fmla="*/ 485433 h 606761"/>
              <a:gd name="T37" fmla="*/ 485433 h 606761"/>
              <a:gd name="T38" fmla="*/ 485433 h 606761"/>
              <a:gd name="T39" fmla="*/ 485433 h 606761"/>
              <a:gd name="T40" fmla="*/ 485433 h 606761"/>
              <a:gd name="T41" fmla="*/ 485433 h 606761"/>
              <a:gd name="T42" fmla="*/ 485433 h 606761"/>
              <a:gd name="T43" fmla="*/ 485433 h 606761"/>
              <a:gd name="T44" fmla="*/ 485433 h 606761"/>
              <a:gd name="T45" fmla="*/ 485433 h 606761"/>
              <a:gd name="T46" fmla="*/ 485433 h 606761"/>
              <a:gd name="T47" fmla="*/ 485433 h 606761"/>
              <a:gd name="T48" fmla="*/ 485433 h 606761"/>
              <a:gd name="T49" fmla="*/ 485433 h 6067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827" h="4009">
                <a:moveTo>
                  <a:pt x="6028" y="0"/>
                </a:moveTo>
                <a:cubicBezTo>
                  <a:pt x="5587" y="0"/>
                  <a:pt x="5229" y="358"/>
                  <a:pt x="5229" y="799"/>
                </a:cubicBezTo>
                <a:cubicBezTo>
                  <a:pt x="5229" y="985"/>
                  <a:pt x="5293" y="1157"/>
                  <a:pt x="5401" y="1293"/>
                </a:cubicBezTo>
                <a:lnTo>
                  <a:pt x="4559" y="2460"/>
                </a:lnTo>
                <a:cubicBezTo>
                  <a:pt x="4387" y="2396"/>
                  <a:pt x="4191" y="2393"/>
                  <a:pt x="4010" y="2460"/>
                </a:cubicBezTo>
                <a:lnTo>
                  <a:pt x="3169" y="1293"/>
                </a:lnTo>
                <a:cubicBezTo>
                  <a:pt x="3276" y="1157"/>
                  <a:pt x="3341" y="985"/>
                  <a:pt x="3341" y="799"/>
                </a:cubicBezTo>
                <a:cubicBezTo>
                  <a:pt x="3341" y="358"/>
                  <a:pt x="2982" y="0"/>
                  <a:pt x="2542" y="0"/>
                </a:cubicBezTo>
                <a:cubicBezTo>
                  <a:pt x="2101" y="0"/>
                  <a:pt x="1743" y="358"/>
                  <a:pt x="1743" y="799"/>
                </a:cubicBezTo>
                <a:cubicBezTo>
                  <a:pt x="1743" y="985"/>
                  <a:pt x="1807" y="1157"/>
                  <a:pt x="1915" y="1293"/>
                </a:cubicBezTo>
                <a:lnTo>
                  <a:pt x="1073" y="2460"/>
                </a:lnTo>
                <a:cubicBezTo>
                  <a:pt x="554" y="2269"/>
                  <a:pt x="0" y="2656"/>
                  <a:pt x="0" y="3210"/>
                </a:cubicBezTo>
                <a:cubicBezTo>
                  <a:pt x="0" y="3650"/>
                  <a:pt x="358" y="4009"/>
                  <a:pt x="799" y="4009"/>
                </a:cubicBezTo>
                <a:cubicBezTo>
                  <a:pt x="1239" y="4009"/>
                  <a:pt x="1598" y="3650"/>
                  <a:pt x="1598" y="3210"/>
                </a:cubicBezTo>
                <a:cubicBezTo>
                  <a:pt x="1598" y="3023"/>
                  <a:pt x="1533" y="2852"/>
                  <a:pt x="1426" y="2716"/>
                </a:cubicBezTo>
                <a:lnTo>
                  <a:pt x="2267" y="1549"/>
                </a:lnTo>
                <a:cubicBezTo>
                  <a:pt x="2439" y="1612"/>
                  <a:pt x="2635" y="1615"/>
                  <a:pt x="2816" y="1549"/>
                </a:cubicBezTo>
                <a:lnTo>
                  <a:pt x="3658" y="2716"/>
                </a:lnTo>
                <a:cubicBezTo>
                  <a:pt x="3550" y="2852"/>
                  <a:pt x="3486" y="3023"/>
                  <a:pt x="3486" y="3210"/>
                </a:cubicBezTo>
                <a:cubicBezTo>
                  <a:pt x="3486" y="3650"/>
                  <a:pt x="3844" y="4009"/>
                  <a:pt x="4285" y="4009"/>
                </a:cubicBezTo>
                <a:cubicBezTo>
                  <a:pt x="4725" y="4009"/>
                  <a:pt x="5084" y="3650"/>
                  <a:pt x="5084" y="3210"/>
                </a:cubicBezTo>
                <a:cubicBezTo>
                  <a:pt x="5084" y="3023"/>
                  <a:pt x="5019" y="2852"/>
                  <a:pt x="4912" y="2716"/>
                </a:cubicBezTo>
                <a:lnTo>
                  <a:pt x="5753" y="1549"/>
                </a:lnTo>
                <a:cubicBezTo>
                  <a:pt x="6273" y="1740"/>
                  <a:pt x="6827" y="1353"/>
                  <a:pt x="6827" y="799"/>
                </a:cubicBezTo>
                <a:cubicBezTo>
                  <a:pt x="6827" y="358"/>
                  <a:pt x="6468" y="0"/>
                  <a:pt x="602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0" name="volume-bars_84227"/>
          <p:cNvSpPr>
            <a:spLocks noChangeAspect="1"/>
          </p:cNvSpPr>
          <p:nvPr/>
        </p:nvSpPr>
        <p:spPr bwMode="auto">
          <a:xfrm>
            <a:off x="5952728" y="2859384"/>
            <a:ext cx="304842" cy="239382"/>
          </a:xfrm>
          <a:custGeom>
            <a:avLst/>
            <a:gdLst>
              <a:gd name="connsiteX0" fmla="*/ 187043 w 606298"/>
              <a:gd name="connsiteY0" fmla="*/ 364682 h 476105"/>
              <a:gd name="connsiteX1" fmla="*/ 307528 w 606298"/>
              <a:gd name="connsiteY1" fmla="*/ 364682 h 476105"/>
              <a:gd name="connsiteX2" fmla="*/ 325320 w 606298"/>
              <a:gd name="connsiteY2" fmla="*/ 382440 h 476105"/>
              <a:gd name="connsiteX3" fmla="*/ 325320 w 606298"/>
              <a:gd name="connsiteY3" fmla="*/ 389984 h 476105"/>
              <a:gd name="connsiteX4" fmla="*/ 575785 w 606298"/>
              <a:gd name="connsiteY4" fmla="*/ 389984 h 476105"/>
              <a:gd name="connsiteX5" fmla="*/ 606298 w 606298"/>
              <a:gd name="connsiteY5" fmla="*/ 420440 h 476105"/>
              <a:gd name="connsiteX6" fmla="*/ 575785 w 606298"/>
              <a:gd name="connsiteY6" fmla="*/ 450803 h 476105"/>
              <a:gd name="connsiteX7" fmla="*/ 325320 w 606298"/>
              <a:gd name="connsiteY7" fmla="*/ 450803 h 476105"/>
              <a:gd name="connsiteX8" fmla="*/ 325320 w 606298"/>
              <a:gd name="connsiteY8" fmla="*/ 458347 h 476105"/>
              <a:gd name="connsiteX9" fmla="*/ 307528 w 606298"/>
              <a:gd name="connsiteY9" fmla="*/ 476105 h 476105"/>
              <a:gd name="connsiteX10" fmla="*/ 187043 w 606298"/>
              <a:gd name="connsiteY10" fmla="*/ 476105 h 476105"/>
              <a:gd name="connsiteX11" fmla="*/ 169343 w 606298"/>
              <a:gd name="connsiteY11" fmla="*/ 458347 h 476105"/>
              <a:gd name="connsiteX12" fmla="*/ 169343 w 606298"/>
              <a:gd name="connsiteY12" fmla="*/ 450803 h 476105"/>
              <a:gd name="connsiteX13" fmla="*/ 30421 w 606298"/>
              <a:gd name="connsiteY13" fmla="*/ 450803 h 476105"/>
              <a:gd name="connsiteX14" fmla="*/ 0 w 606298"/>
              <a:gd name="connsiteY14" fmla="*/ 420440 h 476105"/>
              <a:gd name="connsiteX15" fmla="*/ 30421 w 606298"/>
              <a:gd name="connsiteY15" fmla="*/ 389984 h 476105"/>
              <a:gd name="connsiteX16" fmla="*/ 169343 w 606298"/>
              <a:gd name="connsiteY16" fmla="*/ 389984 h 476105"/>
              <a:gd name="connsiteX17" fmla="*/ 169343 w 606298"/>
              <a:gd name="connsiteY17" fmla="*/ 382440 h 476105"/>
              <a:gd name="connsiteX18" fmla="*/ 187043 w 606298"/>
              <a:gd name="connsiteY18" fmla="*/ 364682 h 476105"/>
              <a:gd name="connsiteX19" fmla="*/ 322185 w 606298"/>
              <a:gd name="connsiteY19" fmla="*/ 182341 h 476105"/>
              <a:gd name="connsiteX20" fmla="*/ 442671 w 606298"/>
              <a:gd name="connsiteY20" fmla="*/ 182341 h 476105"/>
              <a:gd name="connsiteX21" fmla="*/ 460370 w 606298"/>
              <a:gd name="connsiteY21" fmla="*/ 200099 h 476105"/>
              <a:gd name="connsiteX22" fmla="*/ 460370 w 606298"/>
              <a:gd name="connsiteY22" fmla="*/ 207643 h 476105"/>
              <a:gd name="connsiteX23" fmla="*/ 575785 w 606298"/>
              <a:gd name="connsiteY23" fmla="*/ 207643 h 476105"/>
              <a:gd name="connsiteX24" fmla="*/ 606298 w 606298"/>
              <a:gd name="connsiteY24" fmla="*/ 238006 h 476105"/>
              <a:gd name="connsiteX25" fmla="*/ 575785 w 606298"/>
              <a:gd name="connsiteY25" fmla="*/ 268369 h 476105"/>
              <a:gd name="connsiteX26" fmla="*/ 460370 w 606298"/>
              <a:gd name="connsiteY26" fmla="*/ 268369 h 476105"/>
              <a:gd name="connsiteX27" fmla="*/ 460370 w 606298"/>
              <a:gd name="connsiteY27" fmla="*/ 276006 h 476105"/>
              <a:gd name="connsiteX28" fmla="*/ 442671 w 606298"/>
              <a:gd name="connsiteY28" fmla="*/ 293764 h 476105"/>
              <a:gd name="connsiteX29" fmla="*/ 322185 w 606298"/>
              <a:gd name="connsiteY29" fmla="*/ 293764 h 476105"/>
              <a:gd name="connsiteX30" fmla="*/ 304394 w 606298"/>
              <a:gd name="connsiteY30" fmla="*/ 276006 h 476105"/>
              <a:gd name="connsiteX31" fmla="*/ 304394 w 606298"/>
              <a:gd name="connsiteY31" fmla="*/ 268369 h 476105"/>
              <a:gd name="connsiteX32" fmla="*/ 30421 w 606298"/>
              <a:gd name="connsiteY32" fmla="*/ 268369 h 476105"/>
              <a:gd name="connsiteX33" fmla="*/ 0 w 606298"/>
              <a:gd name="connsiteY33" fmla="*/ 238006 h 476105"/>
              <a:gd name="connsiteX34" fmla="*/ 30421 w 606298"/>
              <a:gd name="connsiteY34" fmla="*/ 207643 h 476105"/>
              <a:gd name="connsiteX35" fmla="*/ 304394 w 606298"/>
              <a:gd name="connsiteY35" fmla="*/ 207643 h 476105"/>
              <a:gd name="connsiteX36" fmla="*/ 304394 w 606298"/>
              <a:gd name="connsiteY36" fmla="*/ 200099 h 476105"/>
              <a:gd name="connsiteX37" fmla="*/ 322185 w 606298"/>
              <a:gd name="connsiteY37" fmla="*/ 182341 h 476105"/>
              <a:gd name="connsiteX38" fmla="*/ 109055 w 606298"/>
              <a:gd name="connsiteY38" fmla="*/ 0 h 476105"/>
              <a:gd name="connsiteX39" fmla="*/ 229540 w 606298"/>
              <a:gd name="connsiteY39" fmla="*/ 0 h 476105"/>
              <a:gd name="connsiteX40" fmla="*/ 247331 w 606298"/>
              <a:gd name="connsiteY40" fmla="*/ 17669 h 476105"/>
              <a:gd name="connsiteX41" fmla="*/ 247331 w 606298"/>
              <a:gd name="connsiteY41" fmla="*/ 25307 h 476105"/>
              <a:gd name="connsiteX42" fmla="*/ 575785 w 606298"/>
              <a:gd name="connsiteY42" fmla="*/ 25307 h 476105"/>
              <a:gd name="connsiteX43" fmla="*/ 606298 w 606298"/>
              <a:gd name="connsiteY43" fmla="*/ 55676 h 476105"/>
              <a:gd name="connsiteX44" fmla="*/ 575785 w 606298"/>
              <a:gd name="connsiteY44" fmla="*/ 86045 h 476105"/>
              <a:gd name="connsiteX45" fmla="*/ 247331 w 606298"/>
              <a:gd name="connsiteY45" fmla="*/ 86045 h 476105"/>
              <a:gd name="connsiteX46" fmla="*/ 247331 w 606298"/>
              <a:gd name="connsiteY46" fmla="*/ 93683 h 476105"/>
              <a:gd name="connsiteX47" fmla="*/ 229540 w 606298"/>
              <a:gd name="connsiteY47" fmla="*/ 111352 h 476105"/>
              <a:gd name="connsiteX48" fmla="*/ 109055 w 606298"/>
              <a:gd name="connsiteY48" fmla="*/ 111352 h 476105"/>
              <a:gd name="connsiteX49" fmla="*/ 91355 w 606298"/>
              <a:gd name="connsiteY49" fmla="*/ 93683 h 476105"/>
              <a:gd name="connsiteX50" fmla="*/ 91355 w 606298"/>
              <a:gd name="connsiteY50" fmla="*/ 86045 h 476105"/>
              <a:gd name="connsiteX51" fmla="*/ 30421 w 606298"/>
              <a:gd name="connsiteY51" fmla="*/ 86045 h 476105"/>
              <a:gd name="connsiteX52" fmla="*/ 0 w 606298"/>
              <a:gd name="connsiteY52" fmla="*/ 55676 h 476105"/>
              <a:gd name="connsiteX53" fmla="*/ 30421 w 606298"/>
              <a:gd name="connsiteY53" fmla="*/ 25307 h 476105"/>
              <a:gd name="connsiteX54" fmla="*/ 91355 w 606298"/>
              <a:gd name="connsiteY54" fmla="*/ 25307 h 476105"/>
              <a:gd name="connsiteX55" fmla="*/ 91355 w 606298"/>
              <a:gd name="connsiteY55" fmla="*/ 17669 h 476105"/>
              <a:gd name="connsiteX56" fmla="*/ 109055 w 606298"/>
              <a:gd name="connsiteY56" fmla="*/ 0 h 476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06298" h="476105">
                <a:moveTo>
                  <a:pt x="187043" y="364682"/>
                </a:moveTo>
                <a:lnTo>
                  <a:pt x="307528" y="364682"/>
                </a:lnTo>
                <a:cubicBezTo>
                  <a:pt x="317392" y="364682"/>
                  <a:pt x="325320" y="372595"/>
                  <a:pt x="325320" y="382440"/>
                </a:cubicBezTo>
                <a:lnTo>
                  <a:pt x="325320" y="389984"/>
                </a:lnTo>
                <a:lnTo>
                  <a:pt x="575785" y="389984"/>
                </a:lnTo>
                <a:cubicBezTo>
                  <a:pt x="592655" y="389984"/>
                  <a:pt x="606298" y="403602"/>
                  <a:pt x="606298" y="420440"/>
                </a:cubicBezTo>
                <a:cubicBezTo>
                  <a:pt x="606298" y="437185"/>
                  <a:pt x="592655" y="450803"/>
                  <a:pt x="575785" y="450803"/>
                </a:cubicBezTo>
                <a:lnTo>
                  <a:pt x="325320" y="450803"/>
                </a:lnTo>
                <a:lnTo>
                  <a:pt x="325320" y="458347"/>
                </a:lnTo>
                <a:cubicBezTo>
                  <a:pt x="325320" y="468192"/>
                  <a:pt x="317392" y="476105"/>
                  <a:pt x="307528" y="476105"/>
                </a:cubicBezTo>
                <a:lnTo>
                  <a:pt x="187043" y="476105"/>
                </a:lnTo>
                <a:cubicBezTo>
                  <a:pt x="177271" y="476105"/>
                  <a:pt x="169343" y="468192"/>
                  <a:pt x="169343" y="458347"/>
                </a:cubicBezTo>
                <a:lnTo>
                  <a:pt x="169343" y="450803"/>
                </a:lnTo>
                <a:lnTo>
                  <a:pt x="30421" y="450803"/>
                </a:lnTo>
                <a:cubicBezTo>
                  <a:pt x="13644" y="450803"/>
                  <a:pt x="0" y="437185"/>
                  <a:pt x="0" y="420440"/>
                </a:cubicBezTo>
                <a:cubicBezTo>
                  <a:pt x="0" y="403602"/>
                  <a:pt x="13644" y="389984"/>
                  <a:pt x="30421" y="389984"/>
                </a:cubicBezTo>
                <a:lnTo>
                  <a:pt x="169343" y="389984"/>
                </a:lnTo>
                <a:lnTo>
                  <a:pt x="169343" y="382440"/>
                </a:lnTo>
                <a:cubicBezTo>
                  <a:pt x="169343" y="372595"/>
                  <a:pt x="177271" y="364682"/>
                  <a:pt x="187043" y="364682"/>
                </a:cubicBezTo>
                <a:close/>
                <a:moveTo>
                  <a:pt x="322185" y="182341"/>
                </a:moveTo>
                <a:lnTo>
                  <a:pt x="442671" y="182341"/>
                </a:lnTo>
                <a:cubicBezTo>
                  <a:pt x="452442" y="182341"/>
                  <a:pt x="460370" y="190254"/>
                  <a:pt x="460370" y="200099"/>
                </a:cubicBezTo>
                <a:lnTo>
                  <a:pt x="460370" y="207643"/>
                </a:lnTo>
                <a:lnTo>
                  <a:pt x="575785" y="207643"/>
                </a:lnTo>
                <a:cubicBezTo>
                  <a:pt x="592655" y="207643"/>
                  <a:pt x="606298" y="221261"/>
                  <a:pt x="606298" y="238006"/>
                </a:cubicBezTo>
                <a:cubicBezTo>
                  <a:pt x="606298" y="254844"/>
                  <a:pt x="592655" y="268369"/>
                  <a:pt x="575785" y="268369"/>
                </a:cubicBezTo>
                <a:lnTo>
                  <a:pt x="460370" y="268369"/>
                </a:lnTo>
                <a:lnTo>
                  <a:pt x="460370" y="276006"/>
                </a:lnTo>
                <a:cubicBezTo>
                  <a:pt x="460370" y="285759"/>
                  <a:pt x="452442" y="293764"/>
                  <a:pt x="442671" y="293764"/>
                </a:cubicBezTo>
                <a:lnTo>
                  <a:pt x="322185" y="293764"/>
                </a:lnTo>
                <a:cubicBezTo>
                  <a:pt x="312322" y="293764"/>
                  <a:pt x="304394" y="285759"/>
                  <a:pt x="304394" y="276006"/>
                </a:cubicBezTo>
                <a:lnTo>
                  <a:pt x="304394" y="268369"/>
                </a:lnTo>
                <a:lnTo>
                  <a:pt x="30421" y="268369"/>
                </a:lnTo>
                <a:cubicBezTo>
                  <a:pt x="13644" y="268369"/>
                  <a:pt x="0" y="254844"/>
                  <a:pt x="0" y="238006"/>
                </a:cubicBezTo>
                <a:cubicBezTo>
                  <a:pt x="0" y="221261"/>
                  <a:pt x="13644" y="207643"/>
                  <a:pt x="30421" y="207643"/>
                </a:cubicBezTo>
                <a:lnTo>
                  <a:pt x="304394" y="207643"/>
                </a:lnTo>
                <a:lnTo>
                  <a:pt x="304394" y="200099"/>
                </a:lnTo>
                <a:cubicBezTo>
                  <a:pt x="304394" y="190254"/>
                  <a:pt x="312322" y="182341"/>
                  <a:pt x="322185" y="182341"/>
                </a:cubicBezTo>
                <a:close/>
                <a:moveTo>
                  <a:pt x="109055" y="0"/>
                </a:moveTo>
                <a:lnTo>
                  <a:pt x="229540" y="0"/>
                </a:lnTo>
                <a:cubicBezTo>
                  <a:pt x="239404" y="0"/>
                  <a:pt x="247331" y="7914"/>
                  <a:pt x="247331" y="17669"/>
                </a:cubicBezTo>
                <a:lnTo>
                  <a:pt x="247331" y="25307"/>
                </a:lnTo>
                <a:lnTo>
                  <a:pt x="575785" y="25307"/>
                </a:lnTo>
                <a:cubicBezTo>
                  <a:pt x="592655" y="25307"/>
                  <a:pt x="606298" y="38927"/>
                  <a:pt x="606298" y="55676"/>
                </a:cubicBezTo>
                <a:cubicBezTo>
                  <a:pt x="606298" y="72425"/>
                  <a:pt x="592655" y="86045"/>
                  <a:pt x="575785" y="86045"/>
                </a:cubicBezTo>
                <a:lnTo>
                  <a:pt x="247331" y="86045"/>
                </a:lnTo>
                <a:lnTo>
                  <a:pt x="247331" y="93683"/>
                </a:lnTo>
                <a:cubicBezTo>
                  <a:pt x="247331" y="103438"/>
                  <a:pt x="239404" y="111352"/>
                  <a:pt x="229540" y="111352"/>
                </a:cubicBezTo>
                <a:lnTo>
                  <a:pt x="109055" y="111352"/>
                </a:lnTo>
                <a:cubicBezTo>
                  <a:pt x="99283" y="111352"/>
                  <a:pt x="91355" y="103438"/>
                  <a:pt x="91355" y="93683"/>
                </a:cubicBezTo>
                <a:lnTo>
                  <a:pt x="91355" y="86045"/>
                </a:lnTo>
                <a:lnTo>
                  <a:pt x="30421" y="86045"/>
                </a:lnTo>
                <a:cubicBezTo>
                  <a:pt x="13644" y="86045"/>
                  <a:pt x="0" y="72425"/>
                  <a:pt x="0" y="55676"/>
                </a:cubicBezTo>
                <a:cubicBezTo>
                  <a:pt x="0" y="38927"/>
                  <a:pt x="13644" y="25307"/>
                  <a:pt x="30421" y="25307"/>
                </a:cubicBezTo>
                <a:lnTo>
                  <a:pt x="91355" y="25307"/>
                </a:lnTo>
                <a:lnTo>
                  <a:pt x="91355" y="17669"/>
                </a:lnTo>
                <a:cubicBezTo>
                  <a:pt x="91355" y="7914"/>
                  <a:pt x="99283" y="0"/>
                  <a:pt x="10905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1" name="menu_159761"/>
          <p:cNvSpPr>
            <a:spLocks noChangeAspect="1"/>
          </p:cNvSpPr>
          <p:nvPr/>
        </p:nvSpPr>
        <p:spPr bwMode="auto">
          <a:xfrm>
            <a:off x="9165222" y="2853623"/>
            <a:ext cx="253584" cy="253198"/>
          </a:xfrm>
          <a:custGeom>
            <a:avLst/>
            <a:gdLst>
              <a:gd name="connsiteX0" fmla="*/ 387180 w 602346"/>
              <a:gd name="connsiteY0" fmla="*/ 343654 h 601429"/>
              <a:gd name="connsiteX1" fmla="*/ 559313 w 602346"/>
              <a:gd name="connsiteY1" fmla="*/ 343654 h 601429"/>
              <a:gd name="connsiteX2" fmla="*/ 602346 w 602346"/>
              <a:gd name="connsiteY2" fmla="*/ 386617 h 601429"/>
              <a:gd name="connsiteX3" fmla="*/ 602346 w 602346"/>
              <a:gd name="connsiteY3" fmla="*/ 558467 h 601429"/>
              <a:gd name="connsiteX4" fmla="*/ 559313 w 602346"/>
              <a:gd name="connsiteY4" fmla="*/ 601429 h 601429"/>
              <a:gd name="connsiteX5" fmla="*/ 387180 w 602346"/>
              <a:gd name="connsiteY5" fmla="*/ 601429 h 601429"/>
              <a:gd name="connsiteX6" fmla="*/ 344147 w 602346"/>
              <a:gd name="connsiteY6" fmla="*/ 558467 h 601429"/>
              <a:gd name="connsiteX7" fmla="*/ 344147 w 602346"/>
              <a:gd name="connsiteY7" fmla="*/ 386617 h 601429"/>
              <a:gd name="connsiteX8" fmla="*/ 387180 w 602346"/>
              <a:gd name="connsiteY8" fmla="*/ 343654 h 601429"/>
              <a:gd name="connsiteX9" fmla="*/ 43021 w 602346"/>
              <a:gd name="connsiteY9" fmla="*/ 343654 h 601429"/>
              <a:gd name="connsiteX10" fmla="*/ 215107 w 602346"/>
              <a:gd name="connsiteY10" fmla="*/ 343654 h 601429"/>
              <a:gd name="connsiteX11" fmla="*/ 258128 w 602346"/>
              <a:gd name="connsiteY11" fmla="*/ 386617 h 601429"/>
              <a:gd name="connsiteX12" fmla="*/ 258128 w 602346"/>
              <a:gd name="connsiteY12" fmla="*/ 558467 h 601429"/>
              <a:gd name="connsiteX13" fmla="*/ 215107 w 602346"/>
              <a:gd name="connsiteY13" fmla="*/ 601429 h 601429"/>
              <a:gd name="connsiteX14" fmla="*/ 43021 w 602346"/>
              <a:gd name="connsiteY14" fmla="*/ 601429 h 601429"/>
              <a:gd name="connsiteX15" fmla="*/ 0 w 602346"/>
              <a:gd name="connsiteY15" fmla="*/ 558467 h 601429"/>
              <a:gd name="connsiteX16" fmla="*/ 0 w 602346"/>
              <a:gd name="connsiteY16" fmla="*/ 386617 h 601429"/>
              <a:gd name="connsiteX17" fmla="*/ 43021 w 602346"/>
              <a:gd name="connsiteY17" fmla="*/ 343654 h 601429"/>
              <a:gd name="connsiteX18" fmla="*/ 387180 w 602346"/>
              <a:gd name="connsiteY18" fmla="*/ 0 h 601429"/>
              <a:gd name="connsiteX19" fmla="*/ 559313 w 602346"/>
              <a:gd name="connsiteY19" fmla="*/ 0 h 601429"/>
              <a:gd name="connsiteX20" fmla="*/ 602346 w 602346"/>
              <a:gd name="connsiteY20" fmla="*/ 42963 h 601429"/>
              <a:gd name="connsiteX21" fmla="*/ 602346 w 602346"/>
              <a:gd name="connsiteY21" fmla="*/ 214813 h 601429"/>
              <a:gd name="connsiteX22" fmla="*/ 559313 w 602346"/>
              <a:gd name="connsiteY22" fmla="*/ 257775 h 601429"/>
              <a:gd name="connsiteX23" fmla="*/ 387180 w 602346"/>
              <a:gd name="connsiteY23" fmla="*/ 257775 h 601429"/>
              <a:gd name="connsiteX24" fmla="*/ 344147 w 602346"/>
              <a:gd name="connsiteY24" fmla="*/ 214813 h 601429"/>
              <a:gd name="connsiteX25" fmla="*/ 344147 w 602346"/>
              <a:gd name="connsiteY25" fmla="*/ 42963 h 601429"/>
              <a:gd name="connsiteX26" fmla="*/ 387180 w 602346"/>
              <a:gd name="connsiteY26" fmla="*/ 0 h 601429"/>
              <a:gd name="connsiteX27" fmla="*/ 43021 w 602346"/>
              <a:gd name="connsiteY27" fmla="*/ 0 h 601429"/>
              <a:gd name="connsiteX28" fmla="*/ 215107 w 602346"/>
              <a:gd name="connsiteY28" fmla="*/ 0 h 601429"/>
              <a:gd name="connsiteX29" fmla="*/ 258128 w 602346"/>
              <a:gd name="connsiteY29" fmla="*/ 42963 h 601429"/>
              <a:gd name="connsiteX30" fmla="*/ 258128 w 602346"/>
              <a:gd name="connsiteY30" fmla="*/ 214813 h 601429"/>
              <a:gd name="connsiteX31" fmla="*/ 215107 w 602346"/>
              <a:gd name="connsiteY31" fmla="*/ 257775 h 601429"/>
              <a:gd name="connsiteX32" fmla="*/ 43021 w 602346"/>
              <a:gd name="connsiteY32" fmla="*/ 257775 h 601429"/>
              <a:gd name="connsiteX33" fmla="*/ 0 w 602346"/>
              <a:gd name="connsiteY33" fmla="*/ 214813 h 601429"/>
              <a:gd name="connsiteX34" fmla="*/ 0 w 602346"/>
              <a:gd name="connsiteY34" fmla="*/ 42963 h 601429"/>
              <a:gd name="connsiteX35" fmla="*/ 43021 w 602346"/>
              <a:gd name="connsiteY35" fmla="*/ 0 h 60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02346" h="601429">
                <a:moveTo>
                  <a:pt x="387180" y="343654"/>
                </a:moveTo>
                <a:lnTo>
                  <a:pt x="559313" y="343654"/>
                </a:lnTo>
                <a:cubicBezTo>
                  <a:pt x="582981" y="343654"/>
                  <a:pt x="602346" y="362987"/>
                  <a:pt x="602346" y="386617"/>
                </a:cubicBezTo>
                <a:lnTo>
                  <a:pt x="602346" y="558467"/>
                </a:lnTo>
                <a:cubicBezTo>
                  <a:pt x="602346" y="582096"/>
                  <a:pt x="582981" y="601429"/>
                  <a:pt x="559313" y="601429"/>
                </a:cubicBezTo>
                <a:lnTo>
                  <a:pt x="387180" y="601429"/>
                </a:lnTo>
                <a:cubicBezTo>
                  <a:pt x="363512" y="601429"/>
                  <a:pt x="344147" y="582096"/>
                  <a:pt x="344147" y="558467"/>
                </a:cubicBezTo>
                <a:lnTo>
                  <a:pt x="344147" y="386617"/>
                </a:lnTo>
                <a:cubicBezTo>
                  <a:pt x="344147" y="362987"/>
                  <a:pt x="363512" y="343654"/>
                  <a:pt x="387180" y="343654"/>
                </a:cubicBezTo>
                <a:close/>
                <a:moveTo>
                  <a:pt x="43021" y="343654"/>
                </a:moveTo>
                <a:lnTo>
                  <a:pt x="215107" y="343654"/>
                </a:lnTo>
                <a:cubicBezTo>
                  <a:pt x="238768" y="343654"/>
                  <a:pt x="258128" y="362987"/>
                  <a:pt x="258128" y="386617"/>
                </a:cubicBezTo>
                <a:lnTo>
                  <a:pt x="258128" y="558467"/>
                </a:lnTo>
                <a:cubicBezTo>
                  <a:pt x="258128" y="582096"/>
                  <a:pt x="238768" y="601429"/>
                  <a:pt x="215107" y="601429"/>
                </a:cubicBezTo>
                <a:lnTo>
                  <a:pt x="43021" y="601429"/>
                </a:lnTo>
                <a:cubicBezTo>
                  <a:pt x="19360" y="601429"/>
                  <a:pt x="0" y="582096"/>
                  <a:pt x="0" y="558467"/>
                </a:cubicBezTo>
                <a:lnTo>
                  <a:pt x="0" y="386617"/>
                </a:lnTo>
                <a:cubicBezTo>
                  <a:pt x="0" y="362987"/>
                  <a:pt x="19360" y="343654"/>
                  <a:pt x="43021" y="343654"/>
                </a:cubicBezTo>
                <a:close/>
                <a:moveTo>
                  <a:pt x="387180" y="0"/>
                </a:moveTo>
                <a:lnTo>
                  <a:pt x="559313" y="0"/>
                </a:lnTo>
                <a:cubicBezTo>
                  <a:pt x="582981" y="0"/>
                  <a:pt x="602346" y="19333"/>
                  <a:pt x="602346" y="42963"/>
                </a:cubicBezTo>
                <a:lnTo>
                  <a:pt x="602346" y="214813"/>
                </a:lnTo>
                <a:cubicBezTo>
                  <a:pt x="602346" y="238442"/>
                  <a:pt x="582981" y="257775"/>
                  <a:pt x="559313" y="257775"/>
                </a:cubicBezTo>
                <a:lnTo>
                  <a:pt x="387180" y="257775"/>
                </a:lnTo>
                <a:cubicBezTo>
                  <a:pt x="363512" y="257775"/>
                  <a:pt x="344147" y="238442"/>
                  <a:pt x="344147" y="214813"/>
                </a:cubicBezTo>
                <a:lnTo>
                  <a:pt x="344147" y="42963"/>
                </a:lnTo>
                <a:cubicBezTo>
                  <a:pt x="344147" y="19333"/>
                  <a:pt x="363512" y="0"/>
                  <a:pt x="387180" y="0"/>
                </a:cubicBezTo>
                <a:close/>
                <a:moveTo>
                  <a:pt x="43021" y="0"/>
                </a:moveTo>
                <a:lnTo>
                  <a:pt x="215107" y="0"/>
                </a:lnTo>
                <a:cubicBezTo>
                  <a:pt x="238768" y="0"/>
                  <a:pt x="258128" y="19333"/>
                  <a:pt x="258128" y="42963"/>
                </a:cubicBezTo>
                <a:lnTo>
                  <a:pt x="258128" y="214813"/>
                </a:lnTo>
                <a:cubicBezTo>
                  <a:pt x="258128" y="238442"/>
                  <a:pt x="238768" y="257775"/>
                  <a:pt x="215107" y="257775"/>
                </a:cubicBezTo>
                <a:lnTo>
                  <a:pt x="43021" y="257775"/>
                </a:lnTo>
                <a:cubicBezTo>
                  <a:pt x="19360" y="257775"/>
                  <a:pt x="0" y="238442"/>
                  <a:pt x="0" y="214813"/>
                </a:cubicBezTo>
                <a:lnTo>
                  <a:pt x="0" y="42963"/>
                </a:lnTo>
                <a:cubicBezTo>
                  <a:pt x="0" y="19333"/>
                  <a:pt x="19360" y="0"/>
                  <a:pt x="430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右大括号 3"/>
          <p:cNvSpPr/>
          <p:nvPr/>
        </p:nvSpPr>
        <p:spPr>
          <a:xfrm rot="16200000">
            <a:off x="5896610" y="3044190"/>
            <a:ext cx="369570" cy="2000250"/>
          </a:xfrm>
          <a:prstGeom prst="rightBrace">
            <a:avLst>
              <a:gd name="adj1" fmla="val 50000"/>
              <a:gd name="adj2" fmla="val 50000"/>
            </a:avLst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461619" y="4990053"/>
            <a:ext cx="1491280" cy="10087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接单率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6820159" y="4386697"/>
            <a:ext cx="432000" cy="43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9818500" y="4389872"/>
            <a:ext cx="432000" cy="432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0641965" y="5060315"/>
            <a:ext cx="800100" cy="10090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pPr algn="ctr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...</a:t>
            </a:r>
            <a:endParaRPr lang="en-US" altLang="zh-CN" sz="1600" spc="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3.2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dirty="0"/>
              <a:t>算法</a:t>
            </a:r>
            <a:r>
              <a:rPr dirty="0"/>
              <a:t>结构</a:t>
            </a:r>
            <a:endParaRPr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3.2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pic>
        <p:nvPicPr>
          <p:cNvPr id="2" name="图片 1" descr="xinyu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1865" y="1648460"/>
            <a:ext cx="8028305" cy="39954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66065" y="1010285"/>
            <a:ext cx="3268980" cy="4508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/>
              <a:t>考虑</a:t>
            </a:r>
            <a:r>
              <a:rPr lang="zh-CN" altLang="en-US"/>
              <a:t>因素更全面的评估</a:t>
            </a:r>
            <a:r>
              <a:rPr lang="zh-CN" altLang="en-US"/>
              <a:t>算法</a:t>
            </a:r>
            <a:endParaRPr lang="zh-CN" altLang="en-US"/>
          </a:p>
        </p:txBody>
      </p:sp>
    </p:spTree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dirty="0"/>
              <a:t>计算</a:t>
            </a:r>
            <a:r>
              <a:rPr dirty="0"/>
              <a:t>公式</a:t>
            </a:r>
            <a:endParaRPr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3.2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5" y="1094105"/>
            <a:ext cx="4724400" cy="530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endParaRPr lang="zh-CN" altLang="en-US" sz="2200" dirty="0"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68395" y="1501775"/>
            <a:ext cx="4855210" cy="11264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2960" y="2938145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其中，时间衰减系数：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260" y="3194685"/>
            <a:ext cx="3713480" cy="1238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22960" y="4619625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交互结果</a:t>
            </a:r>
            <a:r>
              <a:rPr lang="zh-CN" altLang="en-US"/>
              <a:t>变化：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570" y="4748530"/>
            <a:ext cx="6696710" cy="123126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dirty="0"/>
              <a:t>计算</a:t>
            </a:r>
            <a:r>
              <a:rPr dirty="0"/>
              <a:t>公式</a:t>
            </a:r>
            <a:endParaRPr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3.2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5" y="1094105"/>
            <a:ext cx="4724400" cy="530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交易评价部分</a:t>
            </a:r>
            <a:endParaRPr lang="zh-CN" altLang="en-US" sz="2200" dirty="0"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2960" y="2938145"/>
            <a:ext cx="2697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其中，用户评价</a:t>
            </a:r>
            <a:r>
              <a:rPr lang="zh-CN" altLang="en-US"/>
              <a:t>抽象为：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22960" y="4619625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差评</a:t>
            </a:r>
            <a:r>
              <a:rPr lang="zh-CN" altLang="en-US"/>
              <a:t>敏感因子：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3560" y="1756410"/>
            <a:ext cx="3484880" cy="83248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140" y="2938145"/>
            <a:ext cx="2950845" cy="167703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475" y="4765040"/>
            <a:ext cx="4652010" cy="10363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062980" y="4619625"/>
            <a:ext cx="1775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接单率：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6960" y="5086350"/>
            <a:ext cx="360680" cy="32766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dirty="0"/>
              <a:t>计算</a:t>
            </a:r>
            <a:r>
              <a:rPr dirty="0"/>
              <a:t>公式</a:t>
            </a:r>
            <a:endParaRPr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3.2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5" y="1094105"/>
            <a:ext cx="4724400" cy="530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综合</a:t>
            </a:r>
            <a:r>
              <a:rPr lang="zh-CN" altLang="en-US" sz="2200" dirty="0">
                <a:latin typeface="+mn-ea"/>
              </a:rPr>
              <a:t>计算</a:t>
            </a:r>
            <a:endParaRPr lang="zh-CN" altLang="en-US" sz="2200" dirty="0"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4740" y="2540000"/>
            <a:ext cx="4587240" cy="8204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06120" y="3562985"/>
            <a:ext cx="1105281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最后，通过</a:t>
            </a:r>
            <a:r>
              <a:rPr lang="en-US" altLang="zh-CN">
                <a:sym typeface="+mn-ea"/>
              </a:rPr>
              <a:t>Solidity</a:t>
            </a:r>
            <a:r>
              <a:rPr lang="zh-CN" altLang="en-US">
                <a:sym typeface="+mn-ea"/>
              </a:rPr>
              <a:t>编写</a:t>
            </a:r>
            <a:r>
              <a:rPr lang="zh-CN" altLang="en-US"/>
              <a:t>智能合约实现上述算法，整合至</a:t>
            </a:r>
            <a:r>
              <a:rPr lang="zh-CN" altLang="en-US"/>
              <a:t>车辆调度系统中。</a:t>
            </a:r>
            <a:endParaRPr lang="zh-CN" altLang="en-US"/>
          </a:p>
          <a:p>
            <a:pPr algn="l"/>
            <a:endParaRPr lang="en-US" altLang="zh-CN"/>
          </a:p>
          <a:p>
            <a:pPr algn="l"/>
            <a:endParaRPr lang="en-US" altLang="zh-CN"/>
          </a:p>
        </p:txBody>
      </p:sp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96925" y="1673225"/>
            <a:ext cx="4724400" cy="2906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最终版查重结果：</a:t>
            </a:r>
            <a:r>
              <a:rPr lang="en-US" altLang="zh-CN" sz="2200" dirty="0">
                <a:latin typeface="+mn-ea"/>
              </a:rPr>
              <a:t>2.7%</a:t>
            </a:r>
            <a:endParaRPr lang="zh-CN" altLang="en-US" sz="2200" dirty="0">
              <a:latin typeface="+mn-ea"/>
            </a:endParaRPr>
          </a:p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盲审</a:t>
            </a:r>
            <a:r>
              <a:rPr lang="zh-CN" altLang="en-US" sz="2200" dirty="0">
                <a:latin typeface="+mn-ea"/>
              </a:rPr>
              <a:t>结果：</a:t>
            </a:r>
            <a:endParaRPr lang="zh-CN" altLang="en-US" sz="2200" dirty="0">
              <a:latin typeface="+mn-ea"/>
            </a:endParaRPr>
          </a:p>
          <a:p>
            <a:pPr marL="800100" lvl="1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en-US" altLang="zh-CN" sz="2200" dirty="0">
                <a:latin typeface="+mn-ea"/>
              </a:rPr>
              <a:t>B</a:t>
            </a:r>
            <a:r>
              <a:rPr lang="zh-CN" altLang="en-US" sz="2200" dirty="0">
                <a:latin typeface="+mn-ea"/>
              </a:rPr>
              <a:t>（</a:t>
            </a:r>
            <a:r>
              <a:rPr lang="en-US" altLang="zh-CN" sz="2200" dirty="0">
                <a:latin typeface="+mn-ea"/>
              </a:rPr>
              <a:t>82</a:t>
            </a:r>
            <a:r>
              <a:rPr lang="zh-CN" altLang="en-US" sz="2200" dirty="0">
                <a:latin typeface="+mn-ea"/>
              </a:rPr>
              <a:t>）</a:t>
            </a:r>
            <a:endParaRPr lang="en-US" altLang="zh-CN" sz="2200" dirty="0">
              <a:latin typeface="+mn-ea"/>
            </a:endParaRPr>
          </a:p>
          <a:p>
            <a:pPr marL="800100" lvl="1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en-US" altLang="zh-CN" sz="2200" dirty="0">
                <a:latin typeface="+mn-ea"/>
              </a:rPr>
              <a:t>A</a:t>
            </a:r>
            <a:r>
              <a:rPr lang="zh-CN" altLang="en-US" sz="2200" dirty="0">
                <a:latin typeface="+mn-ea"/>
              </a:rPr>
              <a:t>（</a:t>
            </a:r>
            <a:r>
              <a:rPr lang="en-US" altLang="zh-CN" sz="2200" dirty="0">
                <a:latin typeface="+mn-ea"/>
              </a:rPr>
              <a:t>90</a:t>
            </a:r>
            <a:r>
              <a:rPr lang="zh-CN" altLang="en-US" sz="2200" dirty="0">
                <a:latin typeface="+mn-ea"/>
              </a:rPr>
              <a:t>）</a:t>
            </a:r>
            <a:endParaRPr lang="zh-CN" altLang="en-US" sz="2200" dirty="0">
              <a:latin typeface="+mn-ea"/>
            </a:endParaRPr>
          </a:p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形式审查通过，参加</a:t>
            </a:r>
            <a:r>
              <a:rPr lang="zh-CN" altLang="en-US" sz="2200" dirty="0">
                <a:latin typeface="+mn-ea"/>
              </a:rPr>
              <a:t>评优</a:t>
            </a:r>
            <a:endParaRPr lang="zh-CN" altLang="en-US" sz="2200" dirty="0">
              <a:latin typeface="+mn-ea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论文检测</a:t>
            </a:r>
            <a:r>
              <a:rPr lang="zh-CN" altLang="en-US" dirty="0"/>
              <a:t>结果</a:t>
            </a:r>
            <a:endParaRPr lang="zh-CN" altLang="en-US" dirty="0"/>
          </a:p>
        </p:txBody>
      </p:sp>
    </p:spTree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6150687" y="1181633"/>
            <a:ext cx="4984278" cy="4955642"/>
            <a:chOff x="6512398" y="1353083"/>
            <a:chExt cx="4984278" cy="4955642"/>
          </a:xfrm>
        </p:grpSpPr>
        <p:sp>
          <p:nvSpPr>
            <p:cNvPr id="26" name="文本占位符 11"/>
            <p:cNvSpPr txBox="1"/>
            <p:nvPr/>
          </p:nvSpPr>
          <p:spPr>
            <a:xfrm>
              <a:off x="6512398" y="4034115"/>
              <a:ext cx="4984278" cy="546128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Experiments &amp; </a:t>
              </a:r>
              <a:r>
                <a:rPr lang="en-US" altLang="zh-CN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Analysis 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entury Gothic" panose="020B0502020202020204" pitchFamily="34" charset="0"/>
                <a:ea typeface="微软雅黑 Light" panose="020B0502040204020203" pitchFamily="34" charset="-122"/>
                <a:sym typeface="+mn-lt"/>
              </a:endParaRPr>
            </a:p>
          </p:txBody>
        </p:sp>
        <p:sp>
          <p:nvSpPr>
            <p:cNvPr id="27" name="文本占位符 12"/>
            <p:cNvSpPr txBox="1"/>
            <p:nvPr/>
          </p:nvSpPr>
          <p:spPr>
            <a:xfrm>
              <a:off x="6909170" y="3031304"/>
              <a:ext cx="4190733" cy="795391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0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4000" b="1" i="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lt"/>
                </a:rPr>
                <a:t>实验与</a:t>
              </a:r>
              <a:r>
                <a:rPr kumimoji="0" lang="zh-CN" altLang="en-US" sz="4000" b="1" i="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lt"/>
                </a:rPr>
                <a:t>结果分析</a:t>
              </a:r>
              <a:endParaRPr kumimoji="0" lang="zh-CN" altLang="en-US" sz="4000" b="1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28" name="books-group_25777"/>
            <p:cNvSpPr>
              <a:spLocks noChangeAspect="1"/>
            </p:cNvSpPr>
            <p:nvPr/>
          </p:nvSpPr>
          <p:spPr bwMode="auto">
            <a:xfrm>
              <a:off x="8310569" y="1353083"/>
              <a:ext cx="1387936" cy="1419261"/>
            </a:xfrm>
            <a:custGeom>
              <a:avLst/>
              <a:gdLst>
                <a:gd name="connsiteX0" fmla="*/ 75418 w 590915"/>
                <a:gd name="connsiteY0" fmla="*/ 479492 h 604252"/>
                <a:gd name="connsiteX1" fmla="*/ 398146 w 590915"/>
                <a:gd name="connsiteY1" fmla="*/ 479492 h 604252"/>
                <a:gd name="connsiteX2" fmla="*/ 408150 w 590915"/>
                <a:gd name="connsiteY2" fmla="*/ 489477 h 604252"/>
                <a:gd name="connsiteX3" fmla="*/ 398146 w 590915"/>
                <a:gd name="connsiteY3" fmla="*/ 499462 h 604252"/>
                <a:gd name="connsiteX4" fmla="*/ 75418 w 590915"/>
                <a:gd name="connsiteY4" fmla="*/ 499462 h 604252"/>
                <a:gd name="connsiteX5" fmla="*/ 65414 w 590915"/>
                <a:gd name="connsiteY5" fmla="*/ 489477 h 604252"/>
                <a:gd name="connsiteX6" fmla="*/ 75418 w 590915"/>
                <a:gd name="connsiteY6" fmla="*/ 479492 h 604252"/>
                <a:gd name="connsiteX7" fmla="*/ 75418 w 590915"/>
                <a:gd name="connsiteY7" fmla="*/ 424451 h 604252"/>
                <a:gd name="connsiteX8" fmla="*/ 398146 w 590915"/>
                <a:gd name="connsiteY8" fmla="*/ 424451 h 604252"/>
                <a:gd name="connsiteX9" fmla="*/ 408150 w 590915"/>
                <a:gd name="connsiteY9" fmla="*/ 434436 h 604252"/>
                <a:gd name="connsiteX10" fmla="*/ 398146 w 590915"/>
                <a:gd name="connsiteY10" fmla="*/ 444421 h 604252"/>
                <a:gd name="connsiteX11" fmla="*/ 75418 w 590915"/>
                <a:gd name="connsiteY11" fmla="*/ 444421 h 604252"/>
                <a:gd name="connsiteX12" fmla="*/ 65414 w 590915"/>
                <a:gd name="connsiteY12" fmla="*/ 434436 h 604252"/>
                <a:gd name="connsiteX13" fmla="*/ 75418 w 590915"/>
                <a:gd name="connsiteY13" fmla="*/ 424451 h 604252"/>
                <a:gd name="connsiteX14" fmla="*/ 75418 w 590915"/>
                <a:gd name="connsiteY14" fmla="*/ 369410 h 604252"/>
                <a:gd name="connsiteX15" fmla="*/ 398146 w 590915"/>
                <a:gd name="connsiteY15" fmla="*/ 369410 h 604252"/>
                <a:gd name="connsiteX16" fmla="*/ 408150 w 590915"/>
                <a:gd name="connsiteY16" fmla="*/ 379395 h 604252"/>
                <a:gd name="connsiteX17" fmla="*/ 398146 w 590915"/>
                <a:gd name="connsiteY17" fmla="*/ 389380 h 604252"/>
                <a:gd name="connsiteX18" fmla="*/ 75418 w 590915"/>
                <a:gd name="connsiteY18" fmla="*/ 389380 h 604252"/>
                <a:gd name="connsiteX19" fmla="*/ 65414 w 590915"/>
                <a:gd name="connsiteY19" fmla="*/ 379395 h 604252"/>
                <a:gd name="connsiteX20" fmla="*/ 75418 w 590915"/>
                <a:gd name="connsiteY20" fmla="*/ 369410 h 604252"/>
                <a:gd name="connsiteX21" fmla="*/ 75418 w 590915"/>
                <a:gd name="connsiteY21" fmla="*/ 314369 h 604252"/>
                <a:gd name="connsiteX22" fmla="*/ 398146 w 590915"/>
                <a:gd name="connsiteY22" fmla="*/ 314369 h 604252"/>
                <a:gd name="connsiteX23" fmla="*/ 408150 w 590915"/>
                <a:gd name="connsiteY23" fmla="*/ 324354 h 604252"/>
                <a:gd name="connsiteX24" fmla="*/ 398146 w 590915"/>
                <a:gd name="connsiteY24" fmla="*/ 334339 h 604252"/>
                <a:gd name="connsiteX25" fmla="*/ 75418 w 590915"/>
                <a:gd name="connsiteY25" fmla="*/ 334339 h 604252"/>
                <a:gd name="connsiteX26" fmla="*/ 65414 w 590915"/>
                <a:gd name="connsiteY26" fmla="*/ 324354 h 604252"/>
                <a:gd name="connsiteX27" fmla="*/ 75418 w 590915"/>
                <a:gd name="connsiteY27" fmla="*/ 314369 h 604252"/>
                <a:gd name="connsiteX28" fmla="*/ 50518 w 590915"/>
                <a:gd name="connsiteY28" fmla="*/ 275707 h 604252"/>
                <a:gd name="connsiteX29" fmla="*/ 20007 w 590915"/>
                <a:gd name="connsiteY29" fmla="*/ 306174 h 604252"/>
                <a:gd name="connsiteX30" fmla="*/ 20007 w 590915"/>
                <a:gd name="connsiteY30" fmla="*/ 510354 h 604252"/>
                <a:gd name="connsiteX31" fmla="*/ 50518 w 590915"/>
                <a:gd name="connsiteY31" fmla="*/ 540821 h 604252"/>
                <a:gd name="connsiteX32" fmla="*/ 86730 w 590915"/>
                <a:gd name="connsiteY32" fmla="*/ 540821 h 604252"/>
                <a:gd name="connsiteX33" fmla="*/ 94533 w 590915"/>
                <a:gd name="connsiteY33" fmla="*/ 544617 h 604252"/>
                <a:gd name="connsiteX34" fmla="*/ 96334 w 590915"/>
                <a:gd name="connsiteY34" fmla="*/ 553207 h 604252"/>
                <a:gd name="connsiteX35" fmla="*/ 90432 w 590915"/>
                <a:gd name="connsiteY35" fmla="*/ 576382 h 604252"/>
                <a:gd name="connsiteX36" fmla="*/ 165358 w 590915"/>
                <a:gd name="connsiteY36" fmla="*/ 541720 h 604252"/>
                <a:gd name="connsiteX37" fmla="*/ 169559 w 590915"/>
                <a:gd name="connsiteY37" fmla="*/ 540821 h 604252"/>
                <a:gd name="connsiteX38" fmla="*/ 423047 w 590915"/>
                <a:gd name="connsiteY38" fmla="*/ 540821 h 604252"/>
                <a:gd name="connsiteX39" fmla="*/ 453558 w 590915"/>
                <a:gd name="connsiteY39" fmla="*/ 510354 h 604252"/>
                <a:gd name="connsiteX40" fmla="*/ 453558 w 590915"/>
                <a:gd name="connsiteY40" fmla="*/ 306174 h 604252"/>
                <a:gd name="connsiteX41" fmla="*/ 423047 w 590915"/>
                <a:gd name="connsiteY41" fmla="*/ 275707 h 604252"/>
                <a:gd name="connsiteX42" fmla="*/ 50518 w 590915"/>
                <a:gd name="connsiteY42" fmla="*/ 255729 h 604252"/>
                <a:gd name="connsiteX43" fmla="*/ 423047 w 590915"/>
                <a:gd name="connsiteY43" fmla="*/ 255729 h 604252"/>
                <a:gd name="connsiteX44" fmla="*/ 473565 w 590915"/>
                <a:gd name="connsiteY44" fmla="*/ 306174 h 604252"/>
                <a:gd name="connsiteX45" fmla="*/ 473565 w 590915"/>
                <a:gd name="connsiteY45" fmla="*/ 510354 h 604252"/>
                <a:gd name="connsiteX46" fmla="*/ 423047 w 590915"/>
                <a:gd name="connsiteY46" fmla="*/ 560799 h 604252"/>
                <a:gd name="connsiteX47" fmla="*/ 171760 w 590915"/>
                <a:gd name="connsiteY47" fmla="*/ 560799 h 604252"/>
                <a:gd name="connsiteX48" fmla="*/ 79828 w 590915"/>
                <a:gd name="connsiteY48" fmla="*/ 603353 h 604252"/>
                <a:gd name="connsiteX49" fmla="*/ 75626 w 590915"/>
                <a:gd name="connsiteY49" fmla="*/ 604252 h 604252"/>
                <a:gd name="connsiteX50" fmla="*/ 69224 w 590915"/>
                <a:gd name="connsiteY50" fmla="*/ 601955 h 604252"/>
                <a:gd name="connsiteX51" fmla="*/ 65923 w 590915"/>
                <a:gd name="connsiteY51" fmla="*/ 591865 h 604252"/>
                <a:gd name="connsiteX52" fmla="*/ 73826 w 590915"/>
                <a:gd name="connsiteY52" fmla="*/ 560799 h 604252"/>
                <a:gd name="connsiteX53" fmla="*/ 50518 w 590915"/>
                <a:gd name="connsiteY53" fmla="*/ 560799 h 604252"/>
                <a:gd name="connsiteX54" fmla="*/ 0 w 590915"/>
                <a:gd name="connsiteY54" fmla="*/ 510354 h 604252"/>
                <a:gd name="connsiteX55" fmla="*/ 0 w 590915"/>
                <a:gd name="connsiteY55" fmla="*/ 306174 h 604252"/>
                <a:gd name="connsiteX56" fmla="*/ 50518 w 590915"/>
                <a:gd name="connsiteY56" fmla="*/ 255729 h 604252"/>
                <a:gd name="connsiteX57" fmla="*/ 454971 w 590915"/>
                <a:gd name="connsiteY57" fmla="*/ 168510 h 604252"/>
                <a:gd name="connsiteX58" fmla="*/ 462060 w 590915"/>
                <a:gd name="connsiteY58" fmla="*/ 171406 h 604252"/>
                <a:gd name="connsiteX59" fmla="*/ 464956 w 590915"/>
                <a:gd name="connsiteY59" fmla="*/ 178495 h 604252"/>
                <a:gd name="connsiteX60" fmla="*/ 462060 w 590915"/>
                <a:gd name="connsiteY60" fmla="*/ 185485 h 604252"/>
                <a:gd name="connsiteX61" fmla="*/ 454971 w 590915"/>
                <a:gd name="connsiteY61" fmla="*/ 188480 h 604252"/>
                <a:gd name="connsiteX62" fmla="*/ 447882 w 590915"/>
                <a:gd name="connsiteY62" fmla="*/ 185485 h 604252"/>
                <a:gd name="connsiteX63" fmla="*/ 444986 w 590915"/>
                <a:gd name="connsiteY63" fmla="*/ 178495 h 604252"/>
                <a:gd name="connsiteX64" fmla="*/ 447882 w 590915"/>
                <a:gd name="connsiteY64" fmla="*/ 171406 h 604252"/>
                <a:gd name="connsiteX65" fmla="*/ 454971 w 590915"/>
                <a:gd name="connsiteY65" fmla="*/ 168510 h 604252"/>
                <a:gd name="connsiteX66" fmla="*/ 456382 w 590915"/>
                <a:gd name="connsiteY66" fmla="*/ 43327 h 604252"/>
                <a:gd name="connsiteX67" fmla="*/ 499815 w 590915"/>
                <a:gd name="connsiteY67" fmla="*/ 86702 h 604252"/>
                <a:gd name="connsiteX68" fmla="*/ 479199 w 590915"/>
                <a:gd name="connsiteY68" fmla="*/ 123580 h 604252"/>
                <a:gd name="connsiteX69" fmla="*/ 478799 w 590915"/>
                <a:gd name="connsiteY69" fmla="*/ 123880 h 604252"/>
                <a:gd name="connsiteX70" fmla="*/ 464989 w 590915"/>
                <a:gd name="connsiteY70" fmla="*/ 148266 h 604252"/>
                <a:gd name="connsiteX71" fmla="*/ 455281 w 590915"/>
                <a:gd name="connsiteY71" fmla="*/ 158560 h 604252"/>
                <a:gd name="connsiteX72" fmla="*/ 454881 w 590915"/>
                <a:gd name="connsiteY72" fmla="*/ 158560 h 604252"/>
                <a:gd name="connsiteX73" fmla="*/ 444973 w 590915"/>
                <a:gd name="connsiteY73" fmla="*/ 148866 h 604252"/>
                <a:gd name="connsiteX74" fmla="*/ 468791 w 590915"/>
                <a:gd name="connsiteY74" fmla="*/ 106590 h 604252"/>
                <a:gd name="connsiteX75" fmla="*/ 479800 w 590915"/>
                <a:gd name="connsiteY75" fmla="*/ 86702 h 604252"/>
                <a:gd name="connsiteX76" fmla="*/ 456382 w 590915"/>
                <a:gd name="connsiteY76" fmla="*/ 63315 h 604252"/>
                <a:gd name="connsiteX77" fmla="*/ 432964 w 590915"/>
                <a:gd name="connsiteY77" fmla="*/ 86702 h 604252"/>
                <a:gd name="connsiteX78" fmla="*/ 422957 w 590915"/>
                <a:gd name="connsiteY78" fmla="*/ 96696 h 604252"/>
                <a:gd name="connsiteX79" fmla="*/ 412949 w 590915"/>
                <a:gd name="connsiteY79" fmla="*/ 86702 h 604252"/>
                <a:gd name="connsiteX80" fmla="*/ 456382 w 590915"/>
                <a:gd name="connsiteY80" fmla="*/ 43327 h 604252"/>
                <a:gd name="connsiteX81" fmla="*/ 372361 w 590915"/>
                <a:gd name="connsiteY81" fmla="*/ 19982 h 604252"/>
                <a:gd name="connsiteX82" fmla="*/ 341854 w 590915"/>
                <a:gd name="connsiteY82" fmla="*/ 50454 h 604252"/>
                <a:gd name="connsiteX83" fmla="*/ 341854 w 590915"/>
                <a:gd name="connsiteY83" fmla="*/ 170245 h 604252"/>
                <a:gd name="connsiteX84" fmla="*/ 372361 w 590915"/>
                <a:gd name="connsiteY84" fmla="*/ 200717 h 604252"/>
                <a:gd name="connsiteX85" fmla="*/ 417472 w 590915"/>
                <a:gd name="connsiteY85" fmla="*/ 200717 h 604252"/>
                <a:gd name="connsiteX86" fmla="*/ 421673 w 590915"/>
                <a:gd name="connsiteY86" fmla="*/ 201616 h 604252"/>
                <a:gd name="connsiteX87" fmla="*/ 490090 w 590915"/>
                <a:gd name="connsiteY87" fmla="*/ 233287 h 604252"/>
                <a:gd name="connsiteX88" fmla="*/ 490390 w 590915"/>
                <a:gd name="connsiteY88" fmla="*/ 210508 h 604252"/>
                <a:gd name="connsiteX89" fmla="*/ 500393 w 590915"/>
                <a:gd name="connsiteY89" fmla="*/ 200717 h 604252"/>
                <a:gd name="connsiteX90" fmla="*/ 540403 w 590915"/>
                <a:gd name="connsiteY90" fmla="*/ 200717 h 604252"/>
                <a:gd name="connsiteX91" fmla="*/ 570910 w 590915"/>
                <a:gd name="connsiteY91" fmla="*/ 170245 h 604252"/>
                <a:gd name="connsiteX92" fmla="*/ 570910 w 590915"/>
                <a:gd name="connsiteY92" fmla="*/ 50454 h 604252"/>
                <a:gd name="connsiteX93" fmla="*/ 540403 w 590915"/>
                <a:gd name="connsiteY93" fmla="*/ 19982 h 604252"/>
                <a:gd name="connsiteX94" fmla="*/ 372361 w 590915"/>
                <a:gd name="connsiteY94" fmla="*/ 0 h 604252"/>
                <a:gd name="connsiteX95" fmla="*/ 540403 w 590915"/>
                <a:gd name="connsiteY95" fmla="*/ 0 h 604252"/>
                <a:gd name="connsiteX96" fmla="*/ 590915 w 590915"/>
                <a:gd name="connsiteY96" fmla="*/ 50454 h 604252"/>
                <a:gd name="connsiteX97" fmla="*/ 590915 w 590915"/>
                <a:gd name="connsiteY97" fmla="*/ 170245 h 604252"/>
                <a:gd name="connsiteX98" fmla="*/ 540403 w 590915"/>
                <a:gd name="connsiteY98" fmla="*/ 220699 h 604252"/>
                <a:gd name="connsiteX99" fmla="*/ 510295 w 590915"/>
                <a:gd name="connsiteY99" fmla="*/ 220699 h 604252"/>
                <a:gd name="connsiteX100" fmla="*/ 509795 w 590915"/>
                <a:gd name="connsiteY100" fmla="*/ 248973 h 604252"/>
                <a:gd name="connsiteX101" fmla="*/ 505194 w 590915"/>
                <a:gd name="connsiteY101" fmla="*/ 257265 h 604252"/>
                <a:gd name="connsiteX102" fmla="*/ 499793 w 590915"/>
                <a:gd name="connsiteY102" fmla="*/ 258764 h 604252"/>
                <a:gd name="connsiteX103" fmla="*/ 495592 w 590915"/>
                <a:gd name="connsiteY103" fmla="*/ 257865 h 604252"/>
                <a:gd name="connsiteX104" fmla="*/ 415272 w 590915"/>
                <a:gd name="connsiteY104" fmla="*/ 220699 h 604252"/>
                <a:gd name="connsiteX105" fmla="*/ 372361 w 590915"/>
                <a:gd name="connsiteY105" fmla="*/ 220699 h 604252"/>
                <a:gd name="connsiteX106" fmla="*/ 321849 w 590915"/>
                <a:gd name="connsiteY106" fmla="*/ 170245 h 604252"/>
                <a:gd name="connsiteX107" fmla="*/ 321849 w 590915"/>
                <a:gd name="connsiteY107" fmla="*/ 50454 h 604252"/>
                <a:gd name="connsiteX108" fmla="*/ 372361 w 590915"/>
                <a:gd name="connsiteY108" fmla="*/ 0 h 60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590915" h="604252">
                  <a:moveTo>
                    <a:pt x="75418" y="479492"/>
                  </a:moveTo>
                  <a:lnTo>
                    <a:pt x="398146" y="479492"/>
                  </a:lnTo>
                  <a:cubicBezTo>
                    <a:pt x="403748" y="479492"/>
                    <a:pt x="408150" y="483985"/>
                    <a:pt x="408150" y="489477"/>
                  </a:cubicBezTo>
                  <a:cubicBezTo>
                    <a:pt x="408150" y="495069"/>
                    <a:pt x="403748" y="499462"/>
                    <a:pt x="398146" y="499462"/>
                  </a:cubicBezTo>
                  <a:lnTo>
                    <a:pt x="75418" y="499462"/>
                  </a:lnTo>
                  <a:cubicBezTo>
                    <a:pt x="69916" y="499462"/>
                    <a:pt x="65414" y="495069"/>
                    <a:pt x="65414" y="489477"/>
                  </a:cubicBezTo>
                  <a:cubicBezTo>
                    <a:pt x="65414" y="483985"/>
                    <a:pt x="69916" y="479492"/>
                    <a:pt x="75418" y="479492"/>
                  </a:cubicBezTo>
                  <a:close/>
                  <a:moveTo>
                    <a:pt x="75418" y="424451"/>
                  </a:moveTo>
                  <a:lnTo>
                    <a:pt x="398146" y="424451"/>
                  </a:lnTo>
                  <a:cubicBezTo>
                    <a:pt x="403748" y="424451"/>
                    <a:pt x="408150" y="428944"/>
                    <a:pt x="408150" y="434436"/>
                  </a:cubicBezTo>
                  <a:cubicBezTo>
                    <a:pt x="408150" y="439928"/>
                    <a:pt x="403748" y="444421"/>
                    <a:pt x="398146" y="444421"/>
                  </a:cubicBezTo>
                  <a:lnTo>
                    <a:pt x="75418" y="444421"/>
                  </a:lnTo>
                  <a:cubicBezTo>
                    <a:pt x="69916" y="444421"/>
                    <a:pt x="65414" y="439928"/>
                    <a:pt x="65414" y="434436"/>
                  </a:cubicBezTo>
                  <a:cubicBezTo>
                    <a:pt x="65414" y="428944"/>
                    <a:pt x="69916" y="424451"/>
                    <a:pt x="75418" y="424451"/>
                  </a:cubicBezTo>
                  <a:close/>
                  <a:moveTo>
                    <a:pt x="75418" y="369410"/>
                  </a:moveTo>
                  <a:lnTo>
                    <a:pt x="398146" y="369410"/>
                  </a:lnTo>
                  <a:cubicBezTo>
                    <a:pt x="403748" y="369410"/>
                    <a:pt x="408150" y="373903"/>
                    <a:pt x="408150" y="379395"/>
                  </a:cubicBezTo>
                  <a:cubicBezTo>
                    <a:pt x="408150" y="384887"/>
                    <a:pt x="403748" y="389380"/>
                    <a:pt x="398146" y="389380"/>
                  </a:cubicBezTo>
                  <a:lnTo>
                    <a:pt x="75418" y="389380"/>
                  </a:lnTo>
                  <a:cubicBezTo>
                    <a:pt x="69916" y="389380"/>
                    <a:pt x="65414" y="384887"/>
                    <a:pt x="65414" y="379395"/>
                  </a:cubicBezTo>
                  <a:cubicBezTo>
                    <a:pt x="65414" y="373903"/>
                    <a:pt x="69916" y="369410"/>
                    <a:pt x="75418" y="369410"/>
                  </a:cubicBezTo>
                  <a:close/>
                  <a:moveTo>
                    <a:pt x="75418" y="314369"/>
                  </a:moveTo>
                  <a:lnTo>
                    <a:pt x="398146" y="314369"/>
                  </a:lnTo>
                  <a:cubicBezTo>
                    <a:pt x="403748" y="314369"/>
                    <a:pt x="408150" y="318862"/>
                    <a:pt x="408150" y="324354"/>
                  </a:cubicBezTo>
                  <a:cubicBezTo>
                    <a:pt x="408150" y="329846"/>
                    <a:pt x="403748" y="334339"/>
                    <a:pt x="398146" y="334339"/>
                  </a:cubicBezTo>
                  <a:lnTo>
                    <a:pt x="75418" y="334339"/>
                  </a:lnTo>
                  <a:cubicBezTo>
                    <a:pt x="69916" y="334339"/>
                    <a:pt x="65414" y="329846"/>
                    <a:pt x="65414" y="324354"/>
                  </a:cubicBezTo>
                  <a:cubicBezTo>
                    <a:pt x="65414" y="318862"/>
                    <a:pt x="69916" y="314369"/>
                    <a:pt x="75418" y="314369"/>
                  </a:cubicBezTo>
                  <a:close/>
                  <a:moveTo>
                    <a:pt x="50518" y="275707"/>
                  </a:moveTo>
                  <a:cubicBezTo>
                    <a:pt x="33712" y="275707"/>
                    <a:pt x="20007" y="289393"/>
                    <a:pt x="20007" y="306174"/>
                  </a:cubicBezTo>
                  <a:lnTo>
                    <a:pt x="20007" y="510354"/>
                  </a:lnTo>
                  <a:cubicBezTo>
                    <a:pt x="20007" y="527135"/>
                    <a:pt x="33712" y="540821"/>
                    <a:pt x="50518" y="540821"/>
                  </a:cubicBezTo>
                  <a:lnTo>
                    <a:pt x="86730" y="540821"/>
                  </a:lnTo>
                  <a:cubicBezTo>
                    <a:pt x="89731" y="540821"/>
                    <a:pt x="92732" y="542219"/>
                    <a:pt x="94533" y="544617"/>
                  </a:cubicBezTo>
                  <a:cubicBezTo>
                    <a:pt x="96434" y="547114"/>
                    <a:pt x="97134" y="550210"/>
                    <a:pt x="96334" y="553207"/>
                  </a:cubicBezTo>
                  <a:lnTo>
                    <a:pt x="90432" y="576382"/>
                  </a:lnTo>
                  <a:lnTo>
                    <a:pt x="165358" y="541720"/>
                  </a:lnTo>
                  <a:cubicBezTo>
                    <a:pt x="166758" y="541120"/>
                    <a:pt x="168159" y="540821"/>
                    <a:pt x="169559" y="540821"/>
                  </a:cubicBezTo>
                  <a:lnTo>
                    <a:pt x="423047" y="540821"/>
                  </a:lnTo>
                  <a:cubicBezTo>
                    <a:pt x="439853" y="540821"/>
                    <a:pt x="453558" y="527135"/>
                    <a:pt x="453558" y="510354"/>
                  </a:cubicBezTo>
                  <a:lnTo>
                    <a:pt x="453558" y="306174"/>
                  </a:lnTo>
                  <a:cubicBezTo>
                    <a:pt x="453558" y="289393"/>
                    <a:pt x="439853" y="275707"/>
                    <a:pt x="423047" y="275707"/>
                  </a:cubicBezTo>
                  <a:close/>
                  <a:moveTo>
                    <a:pt x="50518" y="255729"/>
                  </a:moveTo>
                  <a:lnTo>
                    <a:pt x="423047" y="255729"/>
                  </a:lnTo>
                  <a:cubicBezTo>
                    <a:pt x="450857" y="255729"/>
                    <a:pt x="473565" y="278404"/>
                    <a:pt x="473565" y="306174"/>
                  </a:cubicBezTo>
                  <a:lnTo>
                    <a:pt x="473565" y="510354"/>
                  </a:lnTo>
                  <a:cubicBezTo>
                    <a:pt x="473565" y="538124"/>
                    <a:pt x="450857" y="560799"/>
                    <a:pt x="423047" y="560799"/>
                  </a:cubicBezTo>
                  <a:lnTo>
                    <a:pt x="171760" y="560799"/>
                  </a:lnTo>
                  <a:lnTo>
                    <a:pt x="79828" y="603353"/>
                  </a:lnTo>
                  <a:cubicBezTo>
                    <a:pt x="78427" y="603952"/>
                    <a:pt x="77027" y="604252"/>
                    <a:pt x="75626" y="604252"/>
                  </a:cubicBezTo>
                  <a:cubicBezTo>
                    <a:pt x="73326" y="604252"/>
                    <a:pt x="71025" y="603553"/>
                    <a:pt x="69224" y="601955"/>
                  </a:cubicBezTo>
                  <a:cubicBezTo>
                    <a:pt x="66223" y="599557"/>
                    <a:pt x="64923" y="595561"/>
                    <a:pt x="65923" y="591865"/>
                  </a:cubicBezTo>
                  <a:lnTo>
                    <a:pt x="73826" y="560799"/>
                  </a:lnTo>
                  <a:lnTo>
                    <a:pt x="50518" y="560799"/>
                  </a:lnTo>
                  <a:cubicBezTo>
                    <a:pt x="22708" y="560799"/>
                    <a:pt x="0" y="538124"/>
                    <a:pt x="0" y="510354"/>
                  </a:cubicBezTo>
                  <a:lnTo>
                    <a:pt x="0" y="306174"/>
                  </a:lnTo>
                  <a:cubicBezTo>
                    <a:pt x="0" y="278404"/>
                    <a:pt x="22708" y="255729"/>
                    <a:pt x="50518" y="255729"/>
                  </a:cubicBezTo>
                  <a:close/>
                  <a:moveTo>
                    <a:pt x="454971" y="168510"/>
                  </a:moveTo>
                  <a:cubicBezTo>
                    <a:pt x="457567" y="168510"/>
                    <a:pt x="460163" y="169509"/>
                    <a:pt x="462060" y="171406"/>
                  </a:cubicBezTo>
                  <a:cubicBezTo>
                    <a:pt x="463858" y="173303"/>
                    <a:pt x="464956" y="175799"/>
                    <a:pt x="464956" y="178495"/>
                  </a:cubicBezTo>
                  <a:cubicBezTo>
                    <a:pt x="464956" y="181091"/>
                    <a:pt x="463858" y="183687"/>
                    <a:pt x="462060" y="185485"/>
                  </a:cubicBezTo>
                  <a:cubicBezTo>
                    <a:pt x="460163" y="187382"/>
                    <a:pt x="457567" y="188480"/>
                    <a:pt x="454971" y="188480"/>
                  </a:cubicBezTo>
                  <a:cubicBezTo>
                    <a:pt x="452375" y="188480"/>
                    <a:pt x="449779" y="187382"/>
                    <a:pt x="447882" y="185485"/>
                  </a:cubicBezTo>
                  <a:cubicBezTo>
                    <a:pt x="446084" y="183687"/>
                    <a:pt x="444986" y="181091"/>
                    <a:pt x="444986" y="178495"/>
                  </a:cubicBezTo>
                  <a:cubicBezTo>
                    <a:pt x="444986" y="175799"/>
                    <a:pt x="446084" y="173303"/>
                    <a:pt x="447882" y="171406"/>
                  </a:cubicBezTo>
                  <a:cubicBezTo>
                    <a:pt x="449779" y="169509"/>
                    <a:pt x="452375" y="168510"/>
                    <a:pt x="454971" y="168510"/>
                  </a:cubicBezTo>
                  <a:close/>
                  <a:moveTo>
                    <a:pt x="456382" y="43327"/>
                  </a:moveTo>
                  <a:cubicBezTo>
                    <a:pt x="480300" y="43327"/>
                    <a:pt x="499815" y="62816"/>
                    <a:pt x="499815" y="86702"/>
                  </a:cubicBezTo>
                  <a:cubicBezTo>
                    <a:pt x="499815" y="101893"/>
                    <a:pt x="492109" y="115685"/>
                    <a:pt x="479199" y="123580"/>
                  </a:cubicBezTo>
                  <a:cubicBezTo>
                    <a:pt x="479099" y="123680"/>
                    <a:pt x="478999" y="123780"/>
                    <a:pt x="478799" y="123880"/>
                  </a:cubicBezTo>
                  <a:cubicBezTo>
                    <a:pt x="469892" y="128977"/>
                    <a:pt x="464588" y="138272"/>
                    <a:pt x="464989" y="148266"/>
                  </a:cubicBezTo>
                  <a:cubicBezTo>
                    <a:pt x="465089" y="153763"/>
                    <a:pt x="460785" y="158360"/>
                    <a:pt x="455281" y="158560"/>
                  </a:cubicBezTo>
                  <a:cubicBezTo>
                    <a:pt x="455181" y="158560"/>
                    <a:pt x="455081" y="158560"/>
                    <a:pt x="454881" y="158560"/>
                  </a:cubicBezTo>
                  <a:cubicBezTo>
                    <a:pt x="449577" y="158560"/>
                    <a:pt x="445073" y="154263"/>
                    <a:pt x="444973" y="148866"/>
                  </a:cubicBezTo>
                  <a:cubicBezTo>
                    <a:pt x="444373" y="131576"/>
                    <a:pt x="453480" y="115385"/>
                    <a:pt x="468791" y="106590"/>
                  </a:cubicBezTo>
                  <a:cubicBezTo>
                    <a:pt x="475697" y="102293"/>
                    <a:pt x="479800" y="94897"/>
                    <a:pt x="479800" y="86702"/>
                  </a:cubicBezTo>
                  <a:cubicBezTo>
                    <a:pt x="479800" y="73809"/>
                    <a:pt x="469292" y="63315"/>
                    <a:pt x="456382" y="63315"/>
                  </a:cubicBezTo>
                  <a:cubicBezTo>
                    <a:pt x="443472" y="63315"/>
                    <a:pt x="432964" y="73809"/>
                    <a:pt x="432964" y="86702"/>
                  </a:cubicBezTo>
                  <a:cubicBezTo>
                    <a:pt x="432964" y="92299"/>
                    <a:pt x="428461" y="96696"/>
                    <a:pt x="422957" y="96696"/>
                  </a:cubicBezTo>
                  <a:cubicBezTo>
                    <a:pt x="417452" y="96696"/>
                    <a:pt x="412949" y="92299"/>
                    <a:pt x="412949" y="86702"/>
                  </a:cubicBezTo>
                  <a:cubicBezTo>
                    <a:pt x="412949" y="62816"/>
                    <a:pt x="432464" y="43327"/>
                    <a:pt x="456382" y="43327"/>
                  </a:cubicBezTo>
                  <a:close/>
                  <a:moveTo>
                    <a:pt x="372361" y="19982"/>
                  </a:moveTo>
                  <a:cubicBezTo>
                    <a:pt x="355557" y="19982"/>
                    <a:pt x="341854" y="33669"/>
                    <a:pt x="341854" y="50454"/>
                  </a:cubicBezTo>
                  <a:lnTo>
                    <a:pt x="341854" y="170245"/>
                  </a:lnTo>
                  <a:cubicBezTo>
                    <a:pt x="341854" y="187029"/>
                    <a:pt x="355557" y="200717"/>
                    <a:pt x="372361" y="200717"/>
                  </a:cubicBezTo>
                  <a:lnTo>
                    <a:pt x="417472" y="200717"/>
                  </a:lnTo>
                  <a:cubicBezTo>
                    <a:pt x="418973" y="200717"/>
                    <a:pt x="420373" y="201017"/>
                    <a:pt x="421673" y="201616"/>
                  </a:cubicBezTo>
                  <a:lnTo>
                    <a:pt x="490090" y="233287"/>
                  </a:lnTo>
                  <a:lnTo>
                    <a:pt x="490390" y="210508"/>
                  </a:lnTo>
                  <a:cubicBezTo>
                    <a:pt x="490490" y="205113"/>
                    <a:pt x="494891" y="200717"/>
                    <a:pt x="500393" y="200717"/>
                  </a:cubicBezTo>
                  <a:lnTo>
                    <a:pt x="540403" y="200717"/>
                  </a:lnTo>
                  <a:cubicBezTo>
                    <a:pt x="557207" y="200717"/>
                    <a:pt x="570910" y="187029"/>
                    <a:pt x="570910" y="170245"/>
                  </a:cubicBezTo>
                  <a:lnTo>
                    <a:pt x="570910" y="50454"/>
                  </a:lnTo>
                  <a:cubicBezTo>
                    <a:pt x="570910" y="33669"/>
                    <a:pt x="557207" y="19982"/>
                    <a:pt x="540403" y="19982"/>
                  </a:cubicBezTo>
                  <a:close/>
                  <a:moveTo>
                    <a:pt x="372361" y="0"/>
                  </a:moveTo>
                  <a:lnTo>
                    <a:pt x="540403" y="0"/>
                  </a:lnTo>
                  <a:cubicBezTo>
                    <a:pt x="568309" y="0"/>
                    <a:pt x="590915" y="22679"/>
                    <a:pt x="590915" y="50454"/>
                  </a:cubicBezTo>
                  <a:lnTo>
                    <a:pt x="590915" y="170245"/>
                  </a:lnTo>
                  <a:cubicBezTo>
                    <a:pt x="590915" y="198019"/>
                    <a:pt x="568309" y="220699"/>
                    <a:pt x="540403" y="220699"/>
                  </a:cubicBezTo>
                  <a:lnTo>
                    <a:pt x="510295" y="220699"/>
                  </a:lnTo>
                  <a:lnTo>
                    <a:pt x="509795" y="248973"/>
                  </a:lnTo>
                  <a:cubicBezTo>
                    <a:pt x="509795" y="252370"/>
                    <a:pt x="507995" y="255467"/>
                    <a:pt x="505194" y="257265"/>
                  </a:cubicBezTo>
                  <a:cubicBezTo>
                    <a:pt x="503494" y="258264"/>
                    <a:pt x="501693" y="258764"/>
                    <a:pt x="499793" y="258764"/>
                  </a:cubicBezTo>
                  <a:cubicBezTo>
                    <a:pt x="498392" y="258764"/>
                    <a:pt x="496992" y="258464"/>
                    <a:pt x="495592" y="257865"/>
                  </a:cubicBezTo>
                  <a:lnTo>
                    <a:pt x="415272" y="220699"/>
                  </a:lnTo>
                  <a:lnTo>
                    <a:pt x="372361" y="220699"/>
                  </a:lnTo>
                  <a:cubicBezTo>
                    <a:pt x="344555" y="220699"/>
                    <a:pt x="321849" y="198019"/>
                    <a:pt x="321849" y="170245"/>
                  </a:cubicBezTo>
                  <a:lnTo>
                    <a:pt x="321849" y="50454"/>
                  </a:lnTo>
                  <a:cubicBezTo>
                    <a:pt x="321849" y="22679"/>
                    <a:pt x="344555" y="0"/>
                    <a:pt x="3723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8398147" y="6153823"/>
              <a:ext cx="1001207" cy="154902"/>
              <a:chOff x="7957225" y="6063574"/>
              <a:chExt cx="1508992" cy="233464"/>
            </a:xfrm>
          </p:grpSpPr>
          <p:sp>
            <p:nvSpPr>
              <p:cNvPr id="32" name="椭圆 31"/>
              <p:cNvSpPr/>
              <p:nvPr userDrawn="1"/>
            </p:nvSpPr>
            <p:spPr>
              <a:xfrm>
                <a:off x="7957225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椭圆 32"/>
              <p:cNvSpPr/>
              <p:nvPr userDrawn="1"/>
            </p:nvSpPr>
            <p:spPr>
              <a:xfrm>
                <a:off x="8276107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/>
              <p:cNvSpPr/>
              <p:nvPr userDrawn="1"/>
            </p:nvSpPr>
            <p:spPr>
              <a:xfrm>
                <a:off x="8594989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椭圆 36"/>
              <p:cNvSpPr/>
              <p:nvPr userDrawn="1"/>
            </p:nvSpPr>
            <p:spPr>
              <a:xfrm>
                <a:off x="8913871" y="6063574"/>
                <a:ext cx="233464" cy="233464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 userDrawn="1"/>
            </p:nvSpPr>
            <p:spPr>
              <a:xfrm>
                <a:off x="9232753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客户端</a:t>
            </a:r>
            <a:r>
              <a:rPr lang="zh-CN" altLang="en-US" dirty="0"/>
              <a:t>使用时延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4189095" y="1359535"/>
            <a:ext cx="5456555" cy="5594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b="1" spc="300" dirty="0">
                <a:solidFill>
                  <a:srgbClr val="006C39"/>
                </a:solidFill>
                <a:latin typeface="微软雅黑" panose="020B0503020204020204" charset="-122"/>
              </a:rPr>
              <a:t>客户端与脚本响应时间</a:t>
            </a:r>
            <a:r>
              <a:rPr lang="zh-CN" altLang="en-US" sz="2800" b="1" spc="300" dirty="0">
                <a:solidFill>
                  <a:srgbClr val="006C39"/>
                </a:solidFill>
                <a:latin typeface="微软雅黑" panose="020B0503020204020204" charset="-122"/>
              </a:rPr>
              <a:t>对比</a:t>
            </a:r>
            <a:endParaRPr lang="zh-CN" altLang="en-US" sz="2800" b="1" spc="300" dirty="0">
              <a:solidFill>
                <a:srgbClr val="006C39"/>
              </a:solidFill>
              <a:latin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032571" y="2416175"/>
            <a:ext cx="3048000" cy="5594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b="1" spc="300" dirty="0">
                <a:solidFill>
                  <a:schemeClr val="accent4"/>
                </a:solidFill>
                <a:latin typeface="微软雅黑" panose="020B0503020204020204" charset="-122"/>
              </a:rPr>
              <a:t>结论</a:t>
            </a:r>
            <a:endParaRPr lang="en-US" altLang="zh-CN" sz="2800" b="1" spc="300" dirty="0">
              <a:solidFill>
                <a:schemeClr val="accent4"/>
              </a:solidFill>
              <a:latin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032750" y="2975445"/>
            <a:ext cx="3215640" cy="25596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/>
                <a:ea typeface="微软雅黑" panose="020B0503020204020204" charset="-122"/>
              </a:rPr>
              <a:t>直接访问接口的方式所用时间均略高于通过浏览器访问的方式，但两者差距较小，对于用户体验来说，该差距是可以接受的。</a:t>
            </a:r>
            <a:endParaRPr lang="zh-CN" altLang="en-US" sz="1600" spc="300" dirty="0">
              <a:solidFill>
                <a:srgbClr val="000000">
                  <a:lumMod val="85000"/>
                  <a:lumOff val="1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/>
                <a:ea typeface="微软雅黑" panose="020B0503020204020204" charset="-122"/>
              </a:rPr>
              <a:t>牺牲一定的时间，提供</a:t>
            </a: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/>
                <a:ea typeface="微软雅黑" panose="020B0503020204020204" charset="-122"/>
              </a:rPr>
              <a:t>更为友好的使用接口是可以接受的且有必要的。</a:t>
            </a:r>
            <a:endParaRPr lang="zh-CN" altLang="en-US" sz="1600" spc="300" dirty="0">
              <a:solidFill>
                <a:srgbClr val="000000">
                  <a:lumMod val="85000"/>
                  <a:lumOff val="1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11" name="任意多边形: 形状 13"/>
          <p:cNvSpPr/>
          <p:nvPr/>
        </p:nvSpPr>
        <p:spPr>
          <a:xfrm>
            <a:off x="7651623" y="2515835"/>
            <a:ext cx="179044" cy="2703769"/>
          </a:xfrm>
          <a:custGeom>
            <a:avLst/>
            <a:gdLst>
              <a:gd name="connsiteX0" fmla="*/ 0 w 166255"/>
              <a:gd name="connsiteY0" fmla="*/ 0 h 2341419"/>
              <a:gd name="connsiteX1" fmla="*/ 0 w 166255"/>
              <a:gd name="connsiteY1" fmla="*/ 498764 h 2341419"/>
              <a:gd name="connsiteX2" fmla="*/ 166255 w 166255"/>
              <a:gd name="connsiteY2" fmla="*/ 498764 h 2341419"/>
              <a:gd name="connsiteX3" fmla="*/ 13855 w 166255"/>
              <a:gd name="connsiteY3" fmla="*/ 762000 h 2341419"/>
              <a:gd name="connsiteX4" fmla="*/ 13855 w 166255"/>
              <a:gd name="connsiteY4" fmla="*/ 2341419 h 2341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255" h="2341419">
                <a:moveTo>
                  <a:pt x="0" y="0"/>
                </a:moveTo>
                <a:lnTo>
                  <a:pt x="0" y="498764"/>
                </a:lnTo>
                <a:lnTo>
                  <a:pt x="166255" y="498764"/>
                </a:lnTo>
                <a:lnTo>
                  <a:pt x="13855" y="762000"/>
                </a:lnTo>
                <a:lnTo>
                  <a:pt x="13855" y="2341419"/>
                </a:lnTo>
              </a:path>
            </a:pathLst>
          </a:custGeom>
          <a:noFill/>
          <a:ln w="28575" cap="flat" cmpd="sng" algn="ctr">
            <a:solidFill>
              <a:schemeClr val="accent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3" name="图片 2" descr="test_qiandua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" y="2070100"/>
            <a:ext cx="6522085" cy="3671570"/>
          </a:xfrm>
          <a:prstGeom prst="rect">
            <a:avLst/>
          </a:prstGeom>
        </p:spPr>
      </p:pic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4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模块测试</a:t>
            </a:r>
            <a:r>
              <a:rPr lang="zh-CN" altLang="en-US" dirty="0"/>
              <a:t>效果</a:t>
            </a:r>
            <a:endParaRPr lang="zh-CN" altLang="en-US" dirty="0"/>
          </a:p>
        </p:txBody>
      </p:sp>
      <p:sp>
        <p:nvSpPr>
          <p:cNvPr id="28" name="ïṡḷiḑé"/>
          <p:cNvSpPr/>
          <p:nvPr/>
        </p:nvSpPr>
        <p:spPr>
          <a:xfrm>
            <a:off x="673100" y="5362815"/>
            <a:ext cx="3002626" cy="446763"/>
          </a:xfrm>
          <a:prstGeom prst="rect">
            <a:avLst/>
          </a:prstGeom>
        </p:spPr>
        <p:txBody>
          <a:bodyPr wrap="square" anchor="ctr" anchorCtr="0">
            <a:normAutofit/>
          </a:bodyPr>
          <a:lstStyle/>
          <a:p>
            <a:pPr lvl="0"/>
            <a:r>
              <a:rPr lang="zh-CN" altLang="en-US" sz="2000" b="1" spc="100" dirty="0">
                <a:solidFill>
                  <a:schemeClr val="accent4"/>
                </a:solidFill>
              </a:rPr>
              <a:t>接单率</a:t>
            </a:r>
            <a:endParaRPr lang="zh-CN" altLang="en-US" sz="2000" b="1" spc="100" dirty="0">
              <a:solidFill>
                <a:schemeClr val="accent4"/>
              </a:solidFill>
            </a:endParaRPr>
          </a:p>
        </p:txBody>
      </p:sp>
      <p:sp>
        <p:nvSpPr>
          <p:cNvPr id="30" name="îṣlîḍe"/>
          <p:cNvSpPr/>
          <p:nvPr/>
        </p:nvSpPr>
        <p:spPr>
          <a:xfrm>
            <a:off x="4594029" y="5362815"/>
            <a:ext cx="3002629" cy="446763"/>
          </a:xfrm>
          <a:prstGeom prst="rect">
            <a:avLst/>
          </a:prstGeom>
        </p:spPr>
        <p:txBody>
          <a:bodyPr wrap="square" anchor="ctr" anchorCtr="0">
            <a:normAutofit/>
          </a:bodyPr>
          <a:lstStyle/>
          <a:p>
            <a:pPr lvl="0"/>
            <a:r>
              <a:rPr lang="zh-CN" altLang="en-US" sz="2000" b="1" spc="100" dirty="0">
                <a:solidFill>
                  <a:schemeClr val="accent4"/>
                </a:solidFill>
              </a:rPr>
              <a:t>乘客评价</a:t>
            </a:r>
            <a:endParaRPr lang="zh-CN" altLang="en-US" sz="2000" b="1" spc="100" dirty="0">
              <a:solidFill>
                <a:schemeClr val="accent4"/>
              </a:solidFill>
            </a:endParaRPr>
          </a:p>
        </p:txBody>
      </p:sp>
      <p:sp>
        <p:nvSpPr>
          <p:cNvPr id="32" name="íšļîďé"/>
          <p:cNvSpPr/>
          <p:nvPr/>
        </p:nvSpPr>
        <p:spPr>
          <a:xfrm>
            <a:off x="8514989" y="5362815"/>
            <a:ext cx="3002633" cy="446763"/>
          </a:xfrm>
          <a:prstGeom prst="rect">
            <a:avLst/>
          </a:prstGeom>
        </p:spPr>
        <p:txBody>
          <a:bodyPr wrap="square" anchor="ctr" anchorCtr="0">
            <a:normAutofit/>
          </a:bodyPr>
          <a:lstStyle/>
          <a:p>
            <a:pPr lvl="0"/>
            <a:r>
              <a:rPr lang="zh-CN" altLang="en-US" sz="2000" b="1" spc="100" dirty="0">
                <a:solidFill>
                  <a:schemeClr val="accent4"/>
                </a:solidFill>
              </a:rPr>
              <a:t>位置验证</a:t>
            </a:r>
            <a:endParaRPr lang="zh-CN" altLang="en-US" sz="2000" b="1" spc="100" dirty="0">
              <a:solidFill>
                <a:schemeClr val="accent4"/>
              </a:solidFill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673100" y="2876435"/>
            <a:ext cx="0" cy="2933011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594664" y="2876435"/>
            <a:ext cx="0" cy="2933011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8516259" y="2876435"/>
            <a:ext cx="0" cy="2933011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test_jieda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100" y="1943735"/>
            <a:ext cx="3708400" cy="3044190"/>
          </a:xfrm>
          <a:prstGeom prst="rect">
            <a:avLst/>
          </a:prstGeom>
        </p:spPr>
      </p:pic>
      <p:pic>
        <p:nvPicPr>
          <p:cNvPr id="5" name="图片 4" descr="test_weizh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620" y="1992630"/>
            <a:ext cx="3433445" cy="3068955"/>
          </a:xfrm>
          <a:prstGeom prst="rect">
            <a:avLst/>
          </a:prstGeom>
        </p:spPr>
      </p:pic>
      <p:pic>
        <p:nvPicPr>
          <p:cNvPr id="4" name="图片 3" descr="test_pingji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225" y="2001520"/>
            <a:ext cx="3821430" cy="28733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3100" y="1224280"/>
            <a:ext cx="45815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遵循单一变量原则，测试各模块的影响情况</a:t>
            </a:r>
            <a:r>
              <a:rPr lang="en-US" altLang="zh-CN"/>
              <a:t>:</a:t>
            </a:r>
            <a:endParaRPr lang="en-US" altLang="zh-CN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4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参数调优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3213735" y="1257935"/>
            <a:ext cx="6382385" cy="5594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b="1" spc="300" dirty="0">
                <a:solidFill>
                  <a:srgbClr val="006C39"/>
                </a:solidFill>
                <a:latin typeface="微软雅黑" panose="020B0503020204020204" charset="-122"/>
              </a:rPr>
              <a:t>位置验证与交易评价影响权重</a:t>
            </a:r>
            <a:r>
              <a:rPr lang="zh-CN" altLang="en-US" sz="2800" b="1" spc="300" dirty="0">
                <a:solidFill>
                  <a:srgbClr val="006C39"/>
                </a:solidFill>
                <a:latin typeface="微软雅黑" panose="020B0503020204020204" charset="-122"/>
              </a:rPr>
              <a:t>调整</a:t>
            </a:r>
            <a:endParaRPr lang="zh-CN" altLang="en-US" sz="2800" b="1" spc="300" dirty="0">
              <a:solidFill>
                <a:srgbClr val="006C39"/>
              </a:solidFill>
              <a:latin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326515" y="5302250"/>
            <a:ext cx="9538335" cy="7188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/>
                <a:ea typeface="微软雅黑" panose="020B0503020204020204" charset="-122"/>
              </a:rPr>
              <a:t>从系统对交互时间、交互失败结果、差评的敏感度、信誉整体走势、数据波动</a:t>
            </a:r>
            <a:r>
              <a:rPr lang="zh-CN" altLang="en-US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剧烈程度等方面进行评价</a:t>
            </a:r>
            <a:endParaRPr lang="zh-CN" altLang="en-US" spc="300" dirty="0">
              <a:solidFill>
                <a:srgbClr val="000000">
                  <a:lumMod val="85000"/>
                  <a:lumOff val="1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pic>
        <p:nvPicPr>
          <p:cNvPr id="3" name="图片 2" descr="test_canshu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2540" y="1817370"/>
            <a:ext cx="9966960" cy="3309620"/>
          </a:xfrm>
          <a:prstGeom prst="rect">
            <a:avLst/>
          </a:prstGeom>
        </p:spPr>
      </p:pic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4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dirty="0"/>
              <a:t>计算</a:t>
            </a:r>
            <a:r>
              <a:rPr dirty="0"/>
              <a:t>公式</a:t>
            </a:r>
            <a:endParaRPr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4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5" y="1094105"/>
            <a:ext cx="4724400" cy="530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参数选取</a:t>
            </a:r>
            <a:r>
              <a:rPr lang="zh-CN" altLang="en-US" sz="2200" dirty="0">
                <a:latin typeface="+mn-ea"/>
              </a:rPr>
              <a:t>结果</a:t>
            </a:r>
            <a:endParaRPr lang="zh-CN" altLang="en-US" sz="2200" dirty="0"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8660" y="2675255"/>
            <a:ext cx="2819400" cy="150685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综合测试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817624" y="1136354"/>
            <a:ext cx="3048000" cy="5594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b="1" spc="300" dirty="0">
                <a:solidFill>
                  <a:srgbClr val="006C39"/>
                </a:solidFill>
                <a:latin typeface="微软雅黑" panose="020B0503020204020204" charset="-122"/>
              </a:rPr>
              <a:t>模拟数据</a:t>
            </a:r>
            <a:endParaRPr lang="zh-CN" altLang="en-US" sz="2800" b="1" spc="300" dirty="0">
              <a:solidFill>
                <a:srgbClr val="006C39"/>
              </a:solidFill>
              <a:latin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22668" y="1136354"/>
            <a:ext cx="3048000" cy="5594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b="1" spc="300" dirty="0">
                <a:solidFill>
                  <a:schemeClr val="accent4"/>
                </a:solidFill>
                <a:latin typeface="微软雅黑" panose="020B0503020204020204" charset="-122"/>
              </a:rPr>
              <a:t>真实数据</a:t>
            </a:r>
            <a:endParaRPr lang="zh-CN" altLang="en-US" sz="2800" b="1" spc="300" dirty="0">
              <a:solidFill>
                <a:schemeClr val="accent4"/>
              </a:solidFill>
              <a:latin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251585" y="1875155"/>
            <a:ext cx="4359910" cy="3194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/>
                <a:ea typeface="微软雅黑" panose="020B0503020204020204" charset="-122"/>
              </a:rPr>
              <a:t>拥堵情况与畅通情况下信</a:t>
            </a: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/>
                <a:ea typeface="微软雅黑" panose="020B0503020204020204" charset="-122"/>
              </a:rPr>
              <a:t>誉值变化</a:t>
            </a:r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对比</a:t>
            </a:r>
            <a:endParaRPr lang="zh-CN" altLang="en-US" sz="1600" spc="300" dirty="0">
              <a:solidFill>
                <a:srgbClr val="000000">
                  <a:lumMod val="85000"/>
                  <a:lumOff val="1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6061166" y="2065159"/>
            <a:ext cx="0" cy="2808000"/>
          </a:xfrm>
          <a:prstGeom prst="line">
            <a:avLst/>
          </a:prstGeom>
          <a:noFill/>
          <a:ln w="3175" cap="flat" cmpd="sng" algn="ctr">
            <a:solidFill>
              <a:srgbClr val="01518A">
                <a:alpha val="18000"/>
              </a:srgbClr>
            </a:solidFill>
            <a:prstDash val="sysDash"/>
            <a:miter lim="800000"/>
          </a:ln>
          <a:effectLst/>
        </p:spPr>
      </p:cxnSp>
      <p:pic>
        <p:nvPicPr>
          <p:cNvPr id="3" name="图片 2" descr="credit"/>
          <p:cNvPicPr>
            <a:picLocks noChangeAspect="1"/>
          </p:cNvPicPr>
          <p:nvPr/>
        </p:nvPicPr>
        <p:blipFill>
          <a:blip r:embed="rId1"/>
          <a:srcRect r="-2233"/>
          <a:stretch>
            <a:fillRect/>
          </a:stretch>
        </p:blipFill>
        <p:spPr>
          <a:xfrm>
            <a:off x="550545" y="2549525"/>
            <a:ext cx="5582285" cy="26682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10655" y="1875155"/>
            <a:ext cx="2595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/>
                <a:ea typeface="微软雅黑" panose="020B0503020204020204" charset="-122"/>
              </a:rPr>
              <a:t>使用真实地图数据运行</a:t>
            </a:r>
            <a:endParaRPr lang="zh-CN" altLang="en-US"/>
          </a:p>
        </p:txBody>
      </p:sp>
      <p:pic>
        <p:nvPicPr>
          <p:cNvPr id="6" name="图片 5" descr="zhonghe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830" y="2391410"/>
            <a:ext cx="5789295" cy="3039745"/>
          </a:xfrm>
          <a:prstGeom prst="rect">
            <a:avLst/>
          </a:prstGeom>
        </p:spPr>
      </p:pic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4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性能</a:t>
            </a:r>
            <a:r>
              <a:rPr lang="zh-CN" altLang="en-US" dirty="0"/>
              <a:t>测试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4228187" y="1135924"/>
            <a:ext cx="3873143" cy="5594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b="1" spc="300" dirty="0">
                <a:solidFill>
                  <a:srgbClr val="006C39"/>
                </a:solidFill>
                <a:latin typeface="微软雅黑" panose="020B0503020204020204" charset="-122"/>
              </a:rPr>
              <a:t>用户请求响应</a:t>
            </a:r>
            <a:r>
              <a:rPr lang="zh-CN" altLang="en-US" sz="2800" b="1" spc="300" dirty="0">
                <a:solidFill>
                  <a:srgbClr val="006C39"/>
                </a:solidFill>
                <a:latin typeface="微软雅黑" panose="020B0503020204020204" charset="-122"/>
              </a:rPr>
              <a:t>时间</a:t>
            </a:r>
            <a:endParaRPr lang="zh-CN" altLang="en-US" sz="2800" b="1" spc="300" dirty="0">
              <a:solidFill>
                <a:srgbClr val="006C39"/>
              </a:solidFill>
              <a:latin typeface="微软雅黑" panose="020B0503020204020204" charset="-122"/>
            </a:endParaRPr>
          </a:p>
        </p:txBody>
      </p:sp>
      <p:pic>
        <p:nvPicPr>
          <p:cNvPr id="3" name="图片 2" descr="tim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8375" y="1695450"/>
            <a:ext cx="10255250" cy="4229735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7719060" y="4942205"/>
            <a:ext cx="807720" cy="762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4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6547220" y="1381942"/>
            <a:ext cx="4190733" cy="4755333"/>
            <a:chOff x="6909170" y="1553392"/>
            <a:chExt cx="4190733" cy="4755333"/>
          </a:xfrm>
        </p:grpSpPr>
        <p:sp>
          <p:nvSpPr>
            <p:cNvPr id="34" name="文本占位符 11"/>
            <p:cNvSpPr txBox="1"/>
            <p:nvPr/>
          </p:nvSpPr>
          <p:spPr>
            <a:xfrm>
              <a:off x="6909170" y="4034115"/>
              <a:ext cx="4190733" cy="546127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 Light" panose="020B0502040204020203" pitchFamily="34" charset="-122"/>
                  <a:sym typeface="+mn-lt"/>
                </a:rPr>
                <a:t>Summary &amp; Outlook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entury Gothic" panose="020B0502020202020204" pitchFamily="34" charset="0"/>
                <a:ea typeface="微软雅黑 Light" panose="020B0502040204020203" pitchFamily="34" charset="-122"/>
                <a:sym typeface="+mn-lt"/>
              </a:endParaRPr>
            </a:p>
          </p:txBody>
        </p:sp>
        <p:sp>
          <p:nvSpPr>
            <p:cNvPr id="37" name="文本占位符 12"/>
            <p:cNvSpPr txBox="1"/>
            <p:nvPr/>
          </p:nvSpPr>
          <p:spPr>
            <a:xfrm>
              <a:off x="6909170" y="3031304"/>
              <a:ext cx="4190733" cy="795391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0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4000" b="1" i="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lt"/>
                </a:rPr>
                <a:t>总结与展望</a:t>
              </a:r>
              <a:endParaRPr kumimoji="0" lang="zh-CN" altLang="en-US" sz="4000" b="1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38" name="books-group_25777"/>
            <p:cNvSpPr>
              <a:spLocks noChangeAspect="1"/>
            </p:cNvSpPr>
            <p:nvPr/>
          </p:nvSpPr>
          <p:spPr bwMode="auto">
            <a:xfrm>
              <a:off x="8294905" y="1553392"/>
              <a:ext cx="1419262" cy="1018642"/>
            </a:xfrm>
            <a:custGeom>
              <a:avLst/>
              <a:gdLst>
                <a:gd name="T0" fmla="*/ 520 w 3958"/>
                <a:gd name="T1" fmla="*/ 1816 h 2845"/>
                <a:gd name="T2" fmla="*/ 600 w 3958"/>
                <a:gd name="T3" fmla="*/ 1832 h 2845"/>
                <a:gd name="T4" fmla="*/ 1800 w 3958"/>
                <a:gd name="T5" fmla="*/ 1326 h 2845"/>
                <a:gd name="T6" fmla="*/ 894 w 3958"/>
                <a:gd name="T7" fmla="*/ 1890 h 2845"/>
                <a:gd name="T8" fmla="*/ 860 w 3958"/>
                <a:gd name="T9" fmla="*/ 1952 h 2845"/>
                <a:gd name="T10" fmla="*/ 860 w 3958"/>
                <a:gd name="T11" fmla="*/ 2463 h 2845"/>
                <a:gd name="T12" fmla="*/ 901 w 3958"/>
                <a:gd name="T13" fmla="*/ 2713 h 2845"/>
                <a:gd name="T14" fmla="*/ 1060 w 3958"/>
                <a:gd name="T15" fmla="*/ 2837 h 2845"/>
                <a:gd name="T16" fmla="*/ 1198 w 3958"/>
                <a:gd name="T17" fmla="*/ 2771 h 2845"/>
                <a:gd name="T18" fmla="*/ 1371 w 3958"/>
                <a:gd name="T19" fmla="*/ 2603 h 2845"/>
                <a:gd name="T20" fmla="*/ 1624 w 3958"/>
                <a:gd name="T21" fmla="*/ 2779 h 2845"/>
                <a:gd name="T22" fmla="*/ 1844 w 3958"/>
                <a:gd name="T23" fmla="*/ 2845 h 2845"/>
                <a:gd name="T24" fmla="*/ 2296 w 3958"/>
                <a:gd name="T25" fmla="*/ 2591 h 2845"/>
                <a:gd name="T26" fmla="*/ 3851 w 3958"/>
                <a:gd name="T27" fmla="*/ 396 h 2845"/>
                <a:gd name="T28" fmla="*/ 3920 w 3958"/>
                <a:gd name="T29" fmla="*/ 95 h 2845"/>
                <a:gd name="T30" fmla="*/ 3730 w 3958"/>
                <a:gd name="T31" fmla="*/ 0 h 2845"/>
                <a:gd name="T32" fmla="*/ 3592 w 3958"/>
                <a:gd name="T33" fmla="*/ 20 h 2845"/>
                <a:gd name="T34" fmla="*/ 307 w 3958"/>
                <a:gd name="T35" fmla="*/ 859 h 2845"/>
                <a:gd name="T36" fmla="*/ 31 w 3958"/>
                <a:gd name="T37" fmla="*/ 1089 h 2845"/>
                <a:gd name="T38" fmla="*/ 146 w 3958"/>
                <a:gd name="T39" fmla="*/ 1429 h 2845"/>
                <a:gd name="T40" fmla="*/ 520 w 3958"/>
                <a:gd name="T41" fmla="*/ 1816 h 2845"/>
                <a:gd name="T42" fmla="*/ 171 w 3958"/>
                <a:gd name="T43" fmla="*/ 1128 h 2845"/>
                <a:gd name="T44" fmla="*/ 343 w 3958"/>
                <a:gd name="T45" fmla="*/ 1000 h 2845"/>
                <a:gd name="T46" fmla="*/ 3628 w 3958"/>
                <a:gd name="T47" fmla="*/ 160 h 2845"/>
                <a:gd name="T48" fmla="*/ 3791 w 3958"/>
                <a:gd name="T49" fmla="*/ 162 h 2845"/>
                <a:gd name="T50" fmla="*/ 3733 w 3958"/>
                <a:gd name="T51" fmla="*/ 312 h 2845"/>
                <a:gd name="T52" fmla="*/ 2177 w 3958"/>
                <a:gd name="T53" fmla="*/ 2507 h 2845"/>
                <a:gd name="T54" fmla="*/ 1844 w 3958"/>
                <a:gd name="T55" fmla="*/ 2700 h 2845"/>
                <a:gd name="T56" fmla="*/ 1707 w 3958"/>
                <a:gd name="T57" fmla="*/ 2659 h 2845"/>
                <a:gd name="T58" fmla="*/ 1404 w 3958"/>
                <a:gd name="T59" fmla="*/ 2450 h 2845"/>
                <a:gd name="T60" fmla="*/ 1363 w 3958"/>
                <a:gd name="T61" fmla="*/ 2437 h 2845"/>
                <a:gd name="T62" fmla="*/ 1312 w 3958"/>
                <a:gd name="T63" fmla="*/ 2458 h 2845"/>
                <a:gd name="T64" fmla="*/ 1097 w 3958"/>
                <a:gd name="T65" fmla="*/ 2667 h 2845"/>
                <a:gd name="T66" fmla="*/ 1060 w 3958"/>
                <a:gd name="T67" fmla="*/ 2692 h 2845"/>
                <a:gd name="T68" fmla="*/ 1005 w 3958"/>
                <a:gd name="T69" fmla="*/ 2463 h 2845"/>
                <a:gd name="T70" fmla="*/ 1005 w 3958"/>
                <a:gd name="T71" fmla="*/ 1992 h 2845"/>
                <a:gd name="T72" fmla="*/ 2656 w 3958"/>
                <a:gd name="T73" fmla="*/ 963 h 2845"/>
                <a:gd name="T74" fmla="*/ 2682 w 3958"/>
                <a:gd name="T75" fmla="*/ 868 h 2845"/>
                <a:gd name="T76" fmla="*/ 2590 w 3958"/>
                <a:gd name="T77" fmla="*/ 835 h 2845"/>
                <a:gd name="T78" fmla="*/ 590 w 3958"/>
                <a:gd name="T79" fmla="*/ 1679 h 2845"/>
                <a:gd name="T80" fmla="*/ 250 w 3958"/>
                <a:gd name="T81" fmla="*/ 1328 h 2845"/>
                <a:gd name="T82" fmla="*/ 171 w 3958"/>
                <a:gd name="T83" fmla="*/ 1128 h 2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958" h="2845">
                  <a:moveTo>
                    <a:pt x="520" y="1816"/>
                  </a:moveTo>
                  <a:cubicBezTo>
                    <a:pt x="541" y="1837"/>
                    <a:pt x="573" y="1844"/>
                    <a:pt x="600" y="1832"/>
                  </a:cubicBezTo>
                  <a:lnTo>
                    <a:pt x="1800" y="1326"/>
                  </a:lnTo>
                  <a:lnTo>
                    <a:pt x="894" y="1890"/>
                  </a:lnTo>
                  <a:cubicBezTo>
                    <a:pt x="873" y="1903"/>
                    <a:pt x="860" y="1926"/>
                    <a:pt x="860" y="1952"/>
                  </a:cubicBezTo>
                  <a:lnTo>
                    <a:pt x="860" y="2463"/>
                  </a:lnTo>
                  <a:cubicBezTo>
                    <a:pt x="860" y="2564"/>
                    <a:pt x="874" y="2651"/>
                    <a:pt x="901" y="2713"/>
                  </a:cubicBezTo>
                  <a:cubicBezTo>
                    <a:pt x="948" y="2821"/>
                    <a:pt x="1020" y="2837"/>
                    <a:pt x="1060" y="2837"/>
                  </a:cubicBezTo>
                  <a:cubicBezTo>
                    <a:pt x="1107" y="2837"/>
                    <a:pt x="1153" y="2815"/>
                    <a:pt x="1198" y="2771"/>
                  </a:cubicBezTo>
                  <a:lnTo>
                    <a:pt x="1371" y="2603"/>
                  </a:lnTo>
                  <a:lnTo>
                    <a:pt x="1624" y="2779"/>
                  </a:lnTo>
                  <a:cubicBezTo>
                    <a:pt x="1687" y="2822"/>
                    <a:pt x="1763" y="2845"/>
                    <a:pt x="1844" y="2845"/>
                  </a:cubicBezTo>
                  <a:cubicBezTo>
                    <a:pt x="2011" y="2845"/>
                    <a:pt x="2184" y="2748"/>
                    <a:pt x="2296" y="2591"/>
                  </a:cubicBezTo>
                  <a:lnTo>
                    <a:pt x="3851" y="396"/>
                  </a:lnTo>
                  <a:cubicBezTo>
                    <a:pt x="3958" y="245"/>
                    <a:pt x="3948" y="149"/>
                    <a:pt x="3920" y="95"/>
                  </a:cubicBezTo>
                  <a:cubicBezTo>
                    <a:pt x="3901" y="60"/>
                    <a:pt x="3852" y="0"/>
                    <a:pt x="3730" y="0"/>
                  </a:cubicBezTo>
                  <a:cubicBezTo>
                    <a:pt x="3689" y="0"/>
                    <a:pt x="3643" y="7"/>
                    <a:pt x="3592" y="20"/>
                  </a:cubicBezTo>
                  <a:lnTo>
                    <a:pt x="307" y="859"/>
                  </a:lnTo>
                  <a:cubicBezTo>
                    <a:pt x="161" y="896"/>
                    <a:pt x="63" y="978"/>
                    <a:pt x="31" y="1089"/>
                  </a:cubicBezTo>
                  <a:cubicBezTo>
                    <a:pt x="0" y="1200"/>
                    <a:pt x="41" y="1320"/>
                    <a:pt x="146" y="1429"/>
                  </a:cubicBezTo>
                  <a:lnTo>
                    <a:pt x="520" y="1816"/>
                  </a:lnTo>
                  <a:close/>
                  <a:moveTo>
                    <a:pt x="171" y="1128"/>
                  </a:moveTo>
                  <a:cubicBezTo>
                    <a:pt x="188" y="1069"/>
                    <a:pt x="249" y="1024"/>
                    <a:pt x="343" y="1000"/>
                  </a:cubicBezTo>
                  <a:lnTo>
                    <a:pt x="3628" y="160"/>
                  </a:lnTo>
                  <a:cubicBezTo>
                    <a:pt x="3716" y="138"/>
                    <a:pt x="3783" y="147"/>
                    <a:pt x="3791" y="162"/>
                  </a:cubicBezTo>
                  <a:cubicBezTo>
                    <a:pt x="3798" y="175"/>
                    <a:pt x="3795" y="224"/>
                    <a:pt x="3733" y="312"/>
                  </a:cubicBezTo>
                  <a:lnTo>
                    <a:pt x="2177" y="2507"/>
                  </a:lnTo>
                  <a:cubicBezTo>
                    <a:pt x="2093" y="2626"/>
                    <a:pt x="1965" y="2700"/>
                    <a:pt x="1844" y="2700"/>
                  </a:cubicBezTo>
                  <a:cubicBezTo>
                    <a:pt x="1792" y="2700"/>
                    <a:pt x="1746" y="2687"/>
                    <a:pt x="1707" y="2659"/>
                  </a:cubicBezTo>
                  <a:lnTo>
                    <a:pt x="1404" y="2450"/>
                  </a:lnTo>
                  <a:cubicBezTo>
                    <a:pt x="1392" y="2441"/>
                    <a:pt x="1377" y="2437"/>
                    <a:pt x="1363" y="2437"/>
                  </a:cubicBezTo>
                  <a:cubicBezTo>
                    <a:pt x="1345" y="2437"/>
                    <a:pt x="1326" y="2444"/>
                    <a:pt x="1312" y="2458"/>
                  </a:cubicBezTo>
                  <a:lnTo>
                    <a:pt x="1097" y="2667"/>
                  </a:lnTo>
                  <a:cubicBezTo>
                    <a:pt x="1072" y="2691"/>
                    <a:pt x="1060" y="2691"/>
                    <a:pt x="1060" y="2692"/>
                  </a:cubicBezTo>
                  <a:cubicBezTo>
                    <a:pt x="1046" y="2687"/>
                    <a:pt x="1005" y="2623"/>
                    <a:pt x="1005" y="2463"/>
                  </a:cubicBezTo>
                  <a:lnTo>
                    <a:pt x="1005" y="1992"/>
                  </a:lnTo>
                  <a:lnTo>
                    <a:pt x="2656" y="963"/>
                  </a:lnTo>
                  <a:cubicBezTo>
                    <a:pt x="2688" y="943"/>
                    <a:pt x="2700" y="902"/>
                    <a:pt x="2682" y="868"/>
                  </a:cubicBezTo>
                  <a:cubicBezTo>
                    <a:pt x="2665" y="834"/>
                    <a:pt x="2624" y="820"/>
                    <a:pt x="2590" y="835"/>
                  </a:cubicBezTo>
                  <a:lnTo>
                    <a:pt x="590" y="1679"/>
                  </a:lnTo>
                  <a:lnTo>
                    <a:pt x="250" y="1328"/>
                  </a:lnTo>
                  <a:cubicBezTo>
                    <a:pt x="182" y="1258"/>
                    <a:pt x="154" y="1187"/>
                    <a:pt x="171" y="11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8398147" y="6153823"/>
              <a:ext cx="1001207" cy="154902"/>
              <a:chOff x="7957225" y="6063574"/>
              <a:chExt cx="1508992" cy="233464"/>
            </a:xfrm>
          </p:grpSpPr>
          <p:sp>
            <p:nvSpPr>
              <p:cNvPr id="40" name="椭圆 39"/>
              <p:cNvSpPr/>
              <p:nvPr userDrawn="1"/>
            </p:nvSpPr>
            <p:spPr>
              <a:xfrm>
                <a:off x="7957225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 userDrawn="1"/>
            </p:nvSpPr>
            <p:spPr>
              <a:xfrm>
                <a:off x="8276107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椭圆 41"/>
              <p:cNvSpPr/>
              <p:nvPr userDrawn="1"/>
            </p:nvSpPr>
            <p:spPr>
              <a:xfrm>
                <a:off x="8594989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椭圆 42"/>
              <p:cNvSpPr/>
              <p:nvPr userDrawn="1"/>
            </p:nvSpPr>
            <p:spPr>
              <a:xfrm>
                <a:off x="8913871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 userDrawn="1"/>
            </p:nvSpPr>
            <p:spPr>
              <a:xfrm>
                <a:off x="9232753" y="6063574"/>
                <a:ext cx="233464" cy="233464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ransition spd="med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总结与</a:t>
            </a:r>
            <a:r>
              <a:rPr lang="zh-CN" altLang="en-US" dirty="0"/>
              <a:t>展望</a:t>
            </a:r>
            <a:endParaRPr lang="zh-CN" altLang="en-US" dirty="0"/>
          </a:p>
        </p:txBody>
      </p:sp>
      <p:sp>
        <p:nvSpPr>
          <p:cNvPr id="53" name="文本框 52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5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7759" y="1288754"/>
            <a:ext cx="3048000" cy="5594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b="1" spc="300" dirty="0">
                <a:solidFill>
                  <a:srgbClr val="006C39"/>
                </a:solidFill>
                <a:latin typeface="微软雅黑" panose="020B0503020204020204" charset="-122"/>
              </a:rPr>
              <a:t>工作总结</a:t>
            </a:r>
            <a:endParaRPr lang="zh-CN" altLang="en-US" sz="2800" b="1" spc="300" dirty="0">
              <a:solidFill>
                <a:srgbClr val="006C39"/>
              </a:solidFill>
              <a:latin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60858" y="1848782"/>
            <a:ext cx="10498347" cy="21583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sz="2200" dirty="0">
                <a:latin typeface="+mn-ea"/>
                <a:ea typeface="+mn-ea"/>
              </a:rPr>
              <a:t>对区块链车辆调度系统进行整合，完成了用户界面设计</a:t>
            </a:r>
            <a:endParaRPr sz="2200" dirty="0">
              <a:latin typeface="+mn-ea"/>
              <a:ea typeface="+mn-ea"/>
            </a:endParaRPr>
          </a:p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本文结合实验室早期车载自组网中车辆信誉评估算法设计，分析完善了信誉值影响因素因子，改进了评估算法，并将其应用至该区块链车辆调度系统</a:t>
            </a:r>
            <a:r>
              <a:rPr lang="zh-CN" altLang="en-US" sz="2200" dirty="0">
                <a:latin typeface="+mn-ea"/>
              </a:rPr>
              <a:t>中</a:t>
            </a:r>
            <a:endParaRPr lang="zh-CN" altLang="en-US" sz="2200" dirty="0">
              <a:latin typeface="+mn-ea"/>
            </a:endParaRPr>
          </a:p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针对本文设计的系统各项参数与性能</a:t>
            </a:r>
            <a:r>
              <a:rPr lang="zh-CN" altLang="en-US" sz="2200" dirty="0">
                <a:latin typeface="+mn-ea"/>
              </a:rPr>
              <a:t>设计实验，</a:t>
            </a:r>
            <a:r>
              <a:rPr lang="zh-CN" altLang="en-US" sz="2200" dirty="0">
                <a:latin typeface="+mn-ea"/>
              </a:rPr>
              <a:t>证明了本文工作的合理性</a:t>
            </a:r>
            <a:endParaRPr lang="zh-CN" altLang="en-US" sz="2200" dirty="0">
              <a:latin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1085" y="4391025"/>
            <a:ext cx="970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 spc="300" dirty="0">
                <a:solidFill>
                  <a:srgbClr val="006C39"/>
                </a:solidFill>
                <a:latin typeface="微软雅黑" panose="020B0503020204020204" charset="-122"/>
              </a:rPr>
              <a:t>意义</a:t>
            </a:r>
            <a:endParaRPr lang="zh-CN" altLang="en-US" sz="2800" b="1" spc="300" dirty="0">
              <a:solidFill>
                <a:srgbClr val="006C39"/>
              </a:solidFill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61085" y="4868545"/>
            <a:ext cx="10497820" cy="1410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zh-CN" altLang="en-US" sz="2200" dirty="0">
                <a:latin typeface="+mn-ea"/>
              </a:rPr>
              <a:t>本文工作对于区块链在车联网中的应用做出了探索，讨论了基于区块链的车辆调度系统的可行性。同时针对信誉值评估提出了更为全面的评估算法，使得该评价模型能够更加贴近真实使用场景</a:t>
            </a:r>
            <a:endParaRPr lang="zh-CN" altLang="en-US" sz="2200" dirty="0">
              <a:latin typeface="+mn-ea"/>
            </a:endParaRPr>
          </a:p>
        </p:txBody>
      </p:sp>
    </p:spTree>
  </p:cSld>
  <p:clrMapOvr>
    <a:masterClrMapping/>
  </p:clrMapOvr>
  <p:transition spd="med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utput(compress-video-online.com)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9"/>
          <p:cNvSpPr txBox="1"/>
          <p:nvPr/>
        </p:nvSpPr>
        <p:spPr bwMode="auto">
          <a:xfrm>
            <a:off x="1279525" y="2528666"/>
            <a:ext cx="1806575" cy="675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/>
            <a:r>
              <a:rPr lang="zh-CN" altLang="en-US" sz="6000" b="1" dirty="0">
                <a:solidFill>
                  <a:schemeClr val="bg1"/>
                </a:solidFill>
              </a:rPr>
              <a:t>目录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sp>
        <p:nvSpPr>
          <p:cNvPr id="23" name="内容占位符 10"/>
          <p:cNvSpPr txBox="1"/>
          <p:nvPr/>
        </p:nvSpPr>
        <p:spPr bwMode="auto">
          <a:xfrm>
            <a:off x="1122361" y="3936012"/>
            <a:ext cx="2120900" cy="399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bg1"/>
                </a:solidFill>
              </a:rPr>
              <a:t>CONTENTS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1778395" y="3607163"/>
            <a:ext cx="80883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/>
        </p:nvGrpSpPr>
        <p:grpSpPr>
          <a:xfrm>
            <a:off x="5803265" y="785495"/>
            <a:ext cx="4624083" cy="1088390"/>
            <a:chOff x="5337036" y="1031947"/>
            <a:chExt cx="3891785" cy="1351643"/>
          </a:xfrm>
        </p:grpSpPr>
        <p:sp>
          <p:nvSpPr>
            <p:cNvPr id="46" name="文本框 45"/>
            <p:cNvSpPr txBox="1"/>
            <p:nvPr/>
          </p:nvSpPr>
          <p:spPr>
            <a:xfrm>
              <a:off x="5337036" y="1031947"/>
              <a:ext cx="612668" cy="1351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400" b="1" i="1" dirty="0">
                  <a:solidFill>
                    <a:schemeClr val="accent1"/>
                  </a:solidFill>
                  <a:cs typeface="+mn-ea"/>
                  <a:sym typeface="+mn-lt"/>
                </a:rPr>
                <a:t>1</a:t>
              </a:r>
              <a:endParaRPr lang="zh-CN" altLang="en-US" sz="5400" b="1" i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6384010" y="1248904"/>
              <a:ext cx="2844811" cy="896626"/>
              <a:chOff x="6384011" y="1247332"/>
              <a:chExt cx="2844811" cy="888813"/>
            </a:xfrm>
          </p:grpSpPr>
          <p:sp>
            <p:nvSpPr>
              <p:cNvPr id="48" name="文本框 47"/>
              <p:cNvSpPr txBox="1"/>
              <p:nvPr/>
            </p:nvSpPr>
            <p:spPr>
              <a:xfrm>
                <a:off x="6384011" y="1247332"/>
                <a:ext cx="2844800" cy="6355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2800" b="1" dirty="0">
                    <a:latin typeface="微软雅黑" panose="020B0503020204020204" charset="-122"/>
                    <a:cs typeface="+mn-ea"/>
                    <a:sym typeface="+mn-lt"/>
                  </a:rPr>
                  <a:t>研究背景与目的</a:t>
                </a:r>
                <a:endParaRPr lang="zh-CN" altLang="en-US" sz="2800" b="1" dirty="0">
                  <a:latin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6384011" y="1773428"/>
                <a:ext cx="2844811" cy="3627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bg2">
                        <a:lumMod val="75000"/>
                      </a:schemeClr>
                    </a:solidFill>
                    <a:cs typeface="+mn-ea"/>
                    <a:sym typeface="+mn-lt"/>
                  </a:rPr>
                  <a:t>Background and purpose</a:t>
                </a:r>
                <a:endParaRPr lang="en-US" altLang="zh-CN" sz="16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5803265" y="3096895"/>
            <a:ext cx="5971553" cy="1088390"/>
            <a:chOff x="5337036" y="1031947"/>
            <a:chExt cx="5025862" cy="1351643"/>
          </a:xfrm>
        </p:grpSpPr>
        <p:sp>
          <p:nvSpPr>
            <p:cNvPr id="8" name="文本框 7"/>
            <p:cNvSpPr txBox="1"/>
            <p:nvPr/>
          </p:nvSpPr>
          <p:spPr>
            <a:xfrm>
              <a:off x="5337036" y="1031947"/>
              <a:ext cx="612668" cy="1351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en-US" altLang="zh-CN" sz="5400" b="1" i="1" dirty="0">
                  <a:solidFill>
                    <a:schemeClr val="accent1"/>
                  </a:solidFill>
                  <a:cs typeface="+mn-ea"/>
                  <a:sym typeface="+mn-lt"/>
                </a:rPr>
                <a:t>3</a:t>
              </a:r>
              <a:endParaRPr lang="en-US" altLang="zh-CN" sz="5400" b="1" i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6384010" y="1248904"/>
              <a:ext cx="3978888" cy="896626"/>
              <a:chOff x="6384011" y="1247332"/>
              <a:chExt cx="3978888" cy="888813"/>
            </a:xfrm>
          </p:grpSpPr>
          <p:sp>
            <p:nvSpPr>
              <p:cNvPr id="10" name="文本框 9"/>
              <p:cNvSpPr txBox="1"/>
              <p:nvPr/>
            </p:nvSpPr>
            <p:spPr>
              <a:xfrm>
                <a:off x="6384011" y="1247332"/>
                <a:ext cx="3978888" cy="6355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p>
                <a:pPr>
                  <a:lnSpc>
                    <a:spcPct val="120000"/>
                  </a:lnSpc>
                </a:pPr>
                <a:r>
                  <a:rPr lang="zh-CN" altLang="en-US" sz="2800" b="1" dirty="0">
                    <a:latin typeface="微软雅黑" panose="020B0503020204020204" charset="-122"/>
                    <a:cs typeface="+mn-ea"/>
                    <a:sym typeface="+mn-lt"/>
                  </a:rPr>
                  <a:t>客户端与信誉值</a:t>
                </a:r>
                <a:r>
                  <a:rPr lang="zh-CN" altLang="en-US" sz="2800" b="1" dirty="0">
                    <a:latin typeface="微软雅黑" panose="020B0503020204020204" charset="-122"/>
                    <a:cs typeface="+mn-ea"/>
                    <a:sym typeface="+mn-lt"/>
                  </a:rPr>
                  <a:t>模型设计实现</a:t>
                </a:r>
                <a:endParaRPr lang="zh-CN" altLang="en-US" sz="2800" b="1" dirty="0">
                  <a:latin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6384011" y="1773428"/>
                <a:ext cx="3892843" cy="3627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bg2">
                        <a:lumMod val="75000"/>
                      </a:schemeClr>
                    </a:solidFill>
                    <a:cs typeface="+mn-ea"/>
                    <a:sym typeface="+mn-lt"/>
                  </a:rPr>
                  <a:t>Client with reputation value model </a:t>
                </a:r>
                <a:endParaRPr lang="en-US" altLang="zh-CN" sz="16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5803265" y="1941195"/>
            <a:ext cx="4624070" cy="1088390"/>
            <a:chOff x="5337036" y="1031947"/>
            <a:chExt cx="3891774" cy="1351643"/>
          </a:xfrm>
        </p:grpSpPr>
        <p:sp>
          <p:nvSpPr>
            <p:cNvPr id="13" name="文本框 12"/>
            <p:cNvSpPr txBox="1"/>
            <p:nvPr/>
          </p:nvSpPr>
          <p:spPr>
            <a:xfrm>
              <a:off x="5337036" y="1031947"/>
              <a:ext cx="612668" cy="1351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en-US" altLang="zh-CN" sz="5400" b="1" i="1" dirty="0">
                  <a:solidFill>
                    <a:schemeClr val="accent1"/>
                  </a:solidFill>
                  <a:cs typeface="+mn-ea"/>
                  <a:sym typeface="+mn-lt"/>
                </a:rPr>
                <a:t>2</a:t>
              </a:r>
              <a:endParaRPr lang="zh-CN" altLang="en-US" sz="5400" b="1" i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6384010" y="1248904"/>
              <a:ext cx="2844800" cy="896273"/>
              <a:chOff x="6384011" y="1247332"/>
              <a:chExt cx="2844800" cy="888463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6384011" y="1247332"/>
                <a:ext cx="2844800" cy="6355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p>
                <a:pPr>
                  <a:lnSpc>
                    <a:spcPct val="120000"/>
                  </a:lnSpc>
                </a:pPr>
                <a:r>
                  <a:rPr lang="zh-CN" altLang="en-US" sz="2800" b="1" dirty="0">
                    <a:latin typeface="微软雅黑" panose="020B0503020204020204" charset="-122"/>
                    <a:cs typeface="+mn-ea"/>
                    <a:sym typeface="+mn-lt"/>
                  </a:rPr>
                  <a:t>整体系统架构</a:t>
                </a:r>
                <a:endParaRPr lang="zh-CN" altLang="en-US" sz="2800" b="1" dirty="0">
                  <a:latin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6384142" y="1773078"/>
                <a:ext cx="2575770" cy="3627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bg2">
                        <a:lumMod val="75000"/>
                      </a:schemeClr>
                    </a:solidFill>
                    <a:cs typeface="+mn-ea"/>
                    <a:sym typeface="+mn-lt"/>
                  </a:rPr>
                  <a:t>System architecture</a:t>
                </a:r>
                <a:endParaRPr lang="en-US" altLang="zh-CN" sz="16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5803265" y="5314950"/>
            <a:ext cx="4624070" cy="1088390"/>
            <a:chOff x="5337036" y="1031947"/>
            <a:chExt cx="3891774" cy="1351643"/>
          </a:xfrm>
        </p:grpSpPr>
        <p:sp>
          <p:nvSpPr>
            <p:cNvPr id="18" name="文本框 17"/>
            <p:cNvSpPr txBox="1"/>
            <p:nvPr/>
          </p:nvSpPr>
          <p:spPr>
            <a:xfrm>
              <a:off x="5337036" y="1031947"/>
              <a:ext cx="612668" cy="1351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en-US" altLang="zh-CN" sz="5400" b="1" i="1" dirty="0">
                  <a:solidFill>
                    <a:schemeClr val="accent1"/>
                  </a:solidFill>
                  <a:cs typeface="+mn-ea"/>
                  <a:sym typeface="+mn-lt"/>
                </a:rPr>
                <a:t>5</a:t>
              </a:r>
              <a:endParaRPr lang="en-US" altLang="zh-CN" sz="5400" b="1" i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6384010" y="1248904"/>
              <a:ext cx="2844800" cy="896273"/>
              <a:chOff x="6384011" y="1247332"/>
              <a:chExt cx="2844800" cy="888463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6384011" y="1247332"/>
                <a:ext cx="2844800" cy="6355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p>
                <a:pPr>
                  <a:lnSpc>
                    <a:spcPct val="120000"/>
                  </a:lnSpc>
                </a:pPr>
                <a:r>
                  <a:rPr lang="zh-CN" altLang="en-US" sz="2800" b="1" dirty="0">
                    <a:latin typeface="微软雅黑" panose="020B0503020204020204" charset="-122"/>
                    <a:cs typeface="+mn-ea"/>
                    <a:sym typeface="+mn-lt"/>
                  </a:rPr>
                  <a:t>总结与</a:t>
                </a:r>
                <a:r>
                  <a:rPr lang="zh-CN" altLang="en-US" sz="2800" b="1" dirty="0">
                    <a:latin typeface="微软雅黑" panose="020B0503020204020204" charset="-122"/>
                    <a:cs typeface="+mn-ea"/>
                    <a:sym typeface="+mn-lt"/>
                  </a:rPr>
                  <a:t>展望</a:t>
                </a:r>
                <a:endParaRPr lang="zh-CN" altLang="en-US" sz="2800" b="1" dirty="0">
                  <a:latin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6384142" y="1773078"/>
                <a:ext cx="2575770" cy="3627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bg2">
                        <a:lumMod val="75000"/>
                      </a:schemeClr>
                    </a:solidFill>
                    <a:cs typeface="+mn-ea"/>
                    <a:sym typeface="+mn-lt"/>
                  </a:rPr>
                  <a:t>Summary and outlook</a:t>
                </a:r>
                <a:endParaRPr lang="en-US" altLang="zh-CN" sz="16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5803265" y="4221480"/>
            <a:ext cx="5000003" cy="1088390"/>
            <a:chOff x="5337036" y="1031947"/>
            <a:chExt cx="4208172" cy="1351643"/>
          </a:xfrm>
        </p:grpSpPr>
        <p:sp>
          <p:nvSpPr>
            <p:cNvPr id="26" name="文本框 25"/>
            <p:cNvSpPr txBox="1"/>
            <p:nvPr/>
          </p:nvSpPr>
          <p:spPr>
            <a:xfrm>
              <a:off x="5337036" y="1031947"/>
              <a:ext cx="612668" cy="1351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en-US" altLang="zh-CN" sz="5400" b="1" i="1" dirty="0">
                  <a:solidFill>
                    <a:schemeClr val="accent1"/>
                  </a:solidFill>
                  <a:cs typeface="+mn-ea"/>
                  <a:sym typeface="+mn-lt"/>
                </a:rPr>
                <a:t>4</a:t>
              </a:r>
              <a:endParaRPr lang="en-US" altLang="zh-CN" sz="5400" b="1" i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6384010" y="1248904"/>
              <a:ext cx="3161198" cy="896626"/>
              <a:chOff x="6384011" y="1247332"/>
              <a:chExt cx="3161198" cy="888813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6384011" y="1247332"/>
                <a:ext cx="2844800" cy="6355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p>
                <a:pPr>
                  <a:lnSpc>
                    <a:spcPct val="120000"/>
                  </a:lnSpc>
                </a:pPr>
                <a:r>
                  <a:rPr lang="zh-CN" altLang="en-US" sz="2800" b="1" dirty="0">
                    <a:latin typeface="微软雅黑" panose="020B0503020204020204" charset="-122"/>
                    <a:cs typeface="+mn-ea"/>
                    <a:sym typeface="+mn-lt"/>
                  </a:rPr>
                  <a:t>实验与</a:t>
                </a:r>
                <a:r>
                  <a:rPr lang="zh-CN" altLang="en-US" sz="2800" b="1" dirty="0">
                    <a:latin typeface="微软雅黑" panose="020B0503020204020204" charset="-122"/>
                    <a:cs typeface="+mn-ea"/>
                    <a:sym typeface="+mn-lt"/>
                  </a:rPr>
                  <a:t>结果分析</a:t>
                </a:r>
                <a:endParaRPr lang="zh-CN" altLang="en-US" sz="2800" b="1" dirty="0">
                  <a:latin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6384011" y="1773428"/>
                <a:ext cx="3161198" cy="3627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bg2">
                        <a:lumMod val="75000"/>
                      </a:schemeClr>
                    </a:solidFill>
                    <a:cs typeface="+mn-ea"/>
                    <a:sym typeface="+mn-lt"/>
                  </a:rPr>
                  <a:t>Experiments and analysis </a:t>
                </a:r>
                <a:endParaRPr lang="en-US" altLang="zh-CN" sz="16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1833795" y="2336758"/>
            <a:ext cx="85244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+mn-ea"/>
                <a:ea typeface="+mn-ea"/>
              </a:rPr>
              <a:t>谢谢观看</a:t>
            </a:r>
            <a:endParaRPr lang="en-US" altLang="zh-CN" sz="4400" dirty="0">
              <a:solidFill>
                <a:schemeClr val="bg1"/>
              </a:solidFill>
              <a:latin typeface="+mn-ea"/>
              <a:ea typeface="+mn-ea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+mn-ea"/>
                <a:ea typeface="+mn-ea"/>
              </a:rPr>
              <a:t>敬请各位老师批评指正</a:t>
            </a:r>
            <a:endParaRPr lang="zh-CN" altLang="en-US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052591" y="4089237"/>
            <a:ext cx="2100625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spc="1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答辩人：万琦玲</a:t>
            </a:r>
            <a:endParaRPr lang="en-US" altLang="zh-CN" sz="1200" spc="1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200" spc="1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导　师：</a:t>
            </a:r>
            <a:r>
              <a:rPr lang="zh-CN" altLang="en-US" sz="1200" spc="100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陆慧梅</a:t>
            </a:r>
            <a:endParaRPr lang="zh-CN" altLang="en-US" sz="1200" spc="1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5682593" y="1286273"/>
            <a:ext cx="5919985" cy="4851002"/>
            <a:chOff x="5682593" y="1286273"/>
            <a:chExt cx="5919985" cy="4851002"/>
          </a:xfrm>
        </p:grpSpPr>
        <p:grpSp>
          <p:nvGrpSpPr>
            <p:cNvPr id="23" name="组合 22"/>
            <p:cNvGrpSpPr/>
            <p:nvPr/>
          </p:nvGrpSpPr>
          <p:grpSpPr>
            <a:xfrm>
              <a:off x="8036197" y="5982373"/>
              <a:ext cx="1001207" cy="154902"/>
              <a:chOff x="7957225" y="6063574"/>
              <a:chExt cx="1508992" cy="233464"/>
            </a:xfrm>
          </p:grpSpPr>
          <p:sp>
            <p:nvSpPr>
              <p:cNvPr id="24" name="椭圆 23"/>
              <p:cNvSpPr/>
              <p:nvPr userDrawn="1"/>
            </p:nvSpPr>
            <p:spPr>
              <a:xfrm>
                <a:off x="7957225" y="6063574"/>
                <a:ext cx="233464" cy="233464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椭圆 24"/>
              <p:cNvSpPr/>
              <p:nvPr userDrawn="1"/>
            </p:nvSpPr>
            <p:spPr>
              <a:xfrm>
                <a:off x="8276107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椭圆 25"/>
              <p:cNvSpPr/>
              <p:nvPr userDrawn="1"/>
            </p:nvSpPr>
            <p:spPr>
              <a:xfrm>
                <a:off x="8594989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椭圆 26"/>
              <p:cNvSpPr/>
              <p:nvPr userDrawn="1"/>
            </p:nvSpPr>
            <p:spPr>
              <a:xfrm>
                <a:off x="8913871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椭圆 27"/>
              <p:cNvSpPr/>
              <p:nvPr userDrawn="1"/>
            </p:nvSpPr>
            <p:spPr>
              <a:xfrm>
                <a:off x="9232753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9" name="books-group_25777"/>
            <p:cNvSpPr>
              <a:spLocks noChangeAspect="1"/>
            </p:cNvSpPr>
            <p:nvPr/>
          </p:nvSpPr>
          <p:spPr bwMode="auto">
            <a:xfrm>
              <a:off x="7932955" y="1286273"/>
              <a:ext cx="1419262" cy="1209980"/>
            </a:xfrm>
            <a:custGeom>
              <a:avLst/>
              <a:gdLst>
                <a:gd name="connsiteX0" fmla="*/ 450223 w 602653"/>
                <a:gd name="connsiteY0" fmla="*/ 470824 h 513787"/>
                <a:gd name="connsiteX1" fmla="*/ 450223 w 602653"/>
                <a:gd name="connsiteY1" fmla="*/ 484218 h 513787"/>
                <a:gd name="connsiteX2" fmla="*/ 491727 w 602653"/>
                <a:gd name="connsiteY2" fmla="*/ 484218 h 513787"/>
                <a:gd name="connsiteX3" fmla="*/ 491727 w 602653"/>
                <a:gd name="connsiteY3" fmla="*/ 470824 h 513787"/>
                <a:gd name="connsiteX4" fmla="*/ 145266 w 602653"/>
                <a:gd name="connsiteY4" fmla="*/ 444288 h 513787"/>
                <a:gd name="connsiteX5" fmla="*/ 140964 w 602653"/>
                <a:gd name="connsiteY5" fmla="*/ 480175 h 513787"/>
                <a:gd name="connsiteX6" fmla="*/ 162475 w 602653"/>
                <a:gd name="connsiteY6" fmla="*/ 482702 h 513787"/>
                <a:gd name="connsiteX7" fmla="*/ 166777 w 602653"/>
                <a:gd name="connsiteY7" fmla="*/ 446815 h 513787"/>
                <a:gd name="connsiteX8" fmla="*/ 450223 w 602653"/>
                <a:gd name="connsiteY8" fmla="*/ 422807 h 513787"/>
                <a:gd name="connsiteX9" fmla="*/ 450223 w 602653"/>
                <a:gd name="connsiteY9" fmla="*/ 447321 h 513787"/>
                <a:gd name="connsiteX10" fmla="*/ 491727 w 602653"/>
                <a:gd name="connsiteY10" fmla="*/ 447321 h 513787"/>
                <a:gd name="connsiteX11" fmla="*/ 491727 w 602653"/>
                <a:gd name="connsiteY11" fmla="*/ 422807 h 513787"/>
                <a:gd name="connsiteX12" fmla="*/ 23536 w 602653"/>
                <a:gd name="connsiteY12" fmla="*/ 422807 h 513787"/>
                <a:gd name="connsiteX13" fmla="*/ 23536 w 602653"/>
                <a:gd name="connsiteY13" fmla="*/ 484218 h 513787"/>
                <a:gd name="connsiteX14" fmla="*/ 110341 w 602653"/>
                <a:gd name="connsiteY14" fmla="*/ 484218 h 513787"/>
                <a:gd name="connsiteX15" fmla="*/ 110341 w 602653"/>
                <a:gd name="connsiteY15" fmla="*/ 422807 h 513787"/>
                <a:gd name="connsiteX16" fmla="*/ 150327 w 602653"/>
                <a:gd name="connsiteY16" fmla="*/ 403852 h 513787"/>
                <a:gd name="connsiteX17" fmla="*/ 148809 w 602653"/>
                <a:gd name="connsiteY17" fmla="*/ 415478 h 513787"/>
                <a:gd name="connsiteX18" fmla="*/ 148303 w 602653"/>
                <a:gd name="connsiteY18" fmla="*/ 420785 h 513787"/>
                <a:gd name="connsiteX19" fmla="*/ 169814 w 602653"/>
                <a:gd name="connsiteY19" fmla="*/ 423312 h 513787"/>
                <a:gd name="connsiteX20" fmla="*/ 170320 w 602653"/>
                <a:gd name="connsiteY20" fmla="*/ 418005 h 513787"/>
                <a:gd name="connsiteX21" fmla="*/ 171839 w 602653"/>
                <a:gd name="connsiteY21" fmla="*/ 406380 h 513787"/>
                <a:gd name="connsiteX22" fmla="*/ 450223 w 602653"/>
                <a:gd name="connsiteY22" fmla="*/ 377822 h 513787"/>
                <a:gd name="connsiteX23" fmla="*/ 450223 w 602653"/>
                <a:gd name="connsiteY23" fmla="*/ 399303 h 513787"/>
                <a:gd name="connsiteX24" fmla="*/ 491727 w 602653"/>
                <a:gd name="connsiteY24" fmla="*/ 399303 h 513787"/>
                <a:gd name="connsiteX25" fmla="*/ 491727 w 602653"/>
                <a:gd name="connsiteY25" fmla="*/ 377822 h 513787"/>
                <a:gd name="connsiteX26" fmla="*/ 23536 w 602653"/>
                <a:gd name="connsiteY26" fmla="*/ 365438 h 513787"/>
                <a:gd name="connsiteX27" fmla="*/ 23536 w 602653"/>
                <a:gd name="connsiteY27" fmla="*/ 399303 h 513787"/>
                <a:gd name="connsiteX28" fmla="*/ 110341 w 602653"/>
                <a:gd name="connsiteY28" fmla="*/ 399303 h 513787"/>
                <a:gd name="connsiteX29" fmla="*/ 110341 w 602653"/>
                <a:gd name="connsiteY29" fmla="*/ 365438 h 513787"/>
                <a:gd name="connsiteX30" fmla="*/ 156401 w 602653"/>
                <a:gd name="connsiteY30" fmla="*/ 354319 h 513787"/>
                <a:gd name="connsiteX31" fmla="*/ 153111 w 602653"/>
                <a:gd name="connsiteY31" fmla="*/ 380349 h 513787"/>
                <a:gd name="connsiteX32" fmla="*/ 174623 w 602653"/>
                <a:gd name="connsiteY32" fmla="*/ 383129 h 513787"/>
                <a:gd name="connsiteX33" fmla="*/ 177913 w 602653"/>
                <a:gd name="connsiteY33" fmla="*/ 356846 h 513787"/>
                <a:gd name="connsiteX34" fmla="*/ 161210 w 602653"/>
                <a:gd name="connsiteY34" fmla="*/ 313883 h 513787"/>
                <a:gd name="connsiteX35" fmla="*/ 159185 w 602653"/>
                <a:gd name="connsiteY35" fmla="*/ 330815 h 513787"/>
                <a:gd name="connsiteX36" fmla="*/ 180697 w 602653"/>
                <a:gd name="connsiteY36" fmla="*/ 333343 h 513787"/>
                <a:gd name="connsiteX37" fmla="*/ 182721 w 602653"/>
                <a:gd name="connsiteY37" fmla="*/ 316410 h 513787"/>
                <a:gd name="connsiteX38" fmla="*/ 545893 w 602653"/>
                <a:gd name="connsiteY38" fmla="*/ 311881 h 513787"/>
                <a:gd name="connsiteX39" fmla="*/ 559070 w 602653"/>
                <a:gd name="connsiteY39" fmla="*/ 322239 h 513787"/>
                <a:gd name="connsiteX40" fmla="*/ 573007 w 602653"/>
                <a:gd name="connsiteY40" fmla="*/ 442998 h 513787"/>
                <a:gd name="connsiteX41" fmla="*/ 562618 w 602653"/>
                <a:gd name="connsiteY41" fmla="*/ 455882 h 513787"/>
                <a:gd name="connsiteX42" fmla="*/ 561097 w 602653"/>
                <a:gd name="connsiteY42" fmla="*/ 456135 h 513787"/>
                <a:gd name="connsiteX43" fmla="*/ 549441 w 602653"/>
                <a:gd name="connsiteY43" fmla="*/ 445524 h 513787"/>
                <a:gd name="connsiteX44" fmla="*/ 535504 w 602653"/>
                <a:gd name="connsiteY44" fmla="*/ 325018 h 513787"/>
                <a:gd name="connsiteX45" fmla="*/ 545893 w 602653"/>
                <a:gd name="connsiteY45" fmla="*/ 311881 h 513787"/>
                <a:gd name="connsiteX46" fmla="*/ 23536 w 602653"/>
                <a:gd name="connsiteY46" fmla="*/ 294423 h 513787"/>
                <a:gd name="connsiteX47" fmla="*/ 23536 w 602653"/>
                <a:gd name="connsiteY47" fmla="*/ 341682 h 513787"/>
                <a:gd name="connsiteX48" fmla="*/ 110341 w 602653"/>
                <a:gd name="connsiteY48" fmla="*/ 341682 h 513787"/>
                <a:gd name="connsiteX49" fmla="*/ 110341 w 602653"/>
                <a:gd name="connsiteY49" fmla="*/ 294423 h 513787"/>
                <a:gd name="connsiteX50" fmla="*/ 407453 w 602653"/>
                <a:gd name="connsiteY50" fmla="*/ 265107 h 513787"/>
                <a:gd name="connsiteX51" fmla="*/ 404416 w 602653"/>
                <a:gd name="connsiteY51" fmla="*/ 265612 h 513787"/>
                <a:gd name="connsiteX52" fmla="*/ 342412 w 602653"/>
                <a:gd name="connsiteY52" fmla="*/ 265612 h 513787"/>
                <a:gd name="connsiteX53" fmla="*/ 340894 w 602653"/>
                <a:gd name="connsiteY53" fmla="*/ 265360 h 513787"/>
                <a:gd name="connsiteX54" fmla="*/ 340894 w 602653"/>
                <a:gd name="connsiteY54" fmla="*/ 484218 h 513787"/>
                <a:gd name="connsiteX55" fmla="*/ 407453 w 602653"/>
                <a:gd name="connsiteY55" fmla="*/ 484218 h 513787"/>
                <a:gd name="connsiteX56" fmla="*/ 167283 w 602653"/>
                <a:gd name="connsiteY56" fmla="*/ 264349 h 513787"/>
                <a:gd name="connsiteX57" fmla="*/ 163993 w 602653"/>
                <a:gd name="connsiteY57" fmla="*/ 290379 h 513787"/>
                <a:gd name="connsiteX58" fmla="*/ 185505 w 602653"/>
                <a:gd name="connsiteY58" fmla="*/ 293159 h 513787"/>
                <a:gd name="connsiteX59" fmla="*/ 188795 w 602653"/>
                <a:gd name="connsiteY59" fmla="*/ 266876 h 513787"/>
                <a:gd name="connsiteX60" fmla="*/ 23536 w 602653"/>
                <a:gd name="connsiteY60" fmla="*/ 236802 h 513787"/>
                <a:gd name="connsiteX61" fmla="*/ 23536 w 602653"/>
                <a:gd name="connsiteY61" fmla="*/ 270920 h 513787"/>
                <a:gd name="connsiteX62" fmla="*/ 110341 w 602653"/>
                <a:gd name="connsiteY62" fmla="*/ 270920 h 513787"/>
                <a:gd name="connsiteX63" fmla="*/ 110341 w 602653"/>
                <a:gd name="connsiteY63" fmla="*/ 236802 h 513787"/>
                <a:gd name="connsiteX64" fmla="*/ 172092 w 602653"/>
                <a:gd name="connsiteY64" fmla="*/ 223913 h 513787"/>
                <a:gd name="connsiteX65" fmla="*/ 171586 w 602653"/>
                <a:gd name="connsiteY65" fmla="*/ 229220 h 513787"/>
                <a:gd name="connsiteX66" fmla="*/ 170067 w 602653"/>
                <a:gd name="connsiteY66" fmla="*/ 240845 h 513787"/>
                <a:gd name="connsiteX67" fmla="*/ 191579 w 602653"/>
                <a:gd name="connsiteY67" fmla="*/ 243373 h 513787"/>
                <a:gd name="connsiteX68" fmla="*/ 193097 w 602653"/>
                <a:gd name="connsiteY68" fmla="*/ 231747 h 513787"/>
                <a:gd name="connsiteX69" fmla="*/ 193603 w 602653"/>
                <a:gd name="connsiteY69" fmla="*/ 226440 h 513787"/>
                <a:gd name="connsiteX70" fmla="*/ 354307 w 602653"/>
                <a:gd name="connsiteY70" fmla="*/ 222649 h 513787"/>
                <a:gd name="connsiteX71" fmla="*/ 354307 w 602653"/>
                <a:gd name="connsiteY71" fmla="*/ 242109 h 513787"/>
                <a:gd name="connsiteX72" fmla="*/ 392774 w 602653"/>
                <a:gd name="connsiteY72" fmla="*/ 242109 h 513787"/>
                <a:gd name="connsiteX73" fmla="*/ 392774 w 602653"/>
                <a:gd name="connsiteY73" fmla="*/ 222649 h 513787"/>
                <a:gd name="connsiteX74" fmla="*/ 547404 w 602653"/>
                <a:gd name="connsiteY74" fmla="*/ 203948 h 513787"/>
                <a:gd name="connsiteX75" fmla="*/ 516529 w 602653"/>
                <a:gd name="connsiteY75" fmla="*/ 207233 h 513787"/>
                <a:gd name="connsiteX76" fmla="*/ 546898 w 602653"/>
                <a:gd name="connsiteY76" fmla="*/ 489020 h 513787"/>
                <a:gd name="connsiteX77" fmla="*/ 577773 w 602653"/>
                <a:gd name="connsiteY77" fmla="*/ 485735 h 513787"/>
                <a:gd name="connsiteX78" fmla="*/ 340894 w 602653"/>
                <a:gd name="connsiteY78" fmla="*/ 182972 h 513787"/>
                <a:gd name="connsiteX79" fmla="*/ 340894 w 602653"/>
                <a:gd name="connsiteY79" fmla="*/ 199146 h 513787"/>
                <a:gd name="connsiteX80" fmla="*/ 342412 w 602653"/>
                <a:gd name="connsiteY80" fmla="*/ 198893 h 513787"/>
                <a:gd name="connsiteX81" fmla="*/ 404416 w 602653"/>
                <a:gd name="connsiteY81" fmla="*/ 198893 h 513787"/>
                <a:gd name="connsiteX82" fmla="*/ 407453 w 602653"/>
                <a:gd name="connsiteY82" fmla="*/ 199651 h 513787"/>
                <a:gd name="connsiteX83" fmla="*/ 407453 w 602653"/>
                <a:gd name="connsiteY83" fmla="*/ 182972 h 513787"/>
                <a:gd name="connsiteX84" fmla="*/ 23536 w 602653"/>
                <a:gd name="connsiteY84" fmla="*/ 166039 h 513787"/>
                <a:gd name="connsiteX85" fmla="*/ 23536 w 602653"/>
                <a:gd name="connsiteY85" fmla="*/ 213299 h 513787"/>
                <a:gd name="connsiteX86" fmla="*/ 110341 w 602653"/>
                <a:gd name="connsiteY86" fmla="*/ 213299 h 513787"/>
                <a:gd name="connsiteX87" fmla="*/ 110341 w 602653"/>
                <a:gd name="connsiteY87" fmla="*/ 166039 h 513787"/>
                <a:gd name="connsiteX88" fmla="*/ 179431 w 602653"/>
                <a:gd name="connsiteY88" fmla="*/ 164523 h 513787"/>
                <a:gd name="connsiteX89" fmla="*/ 174876 w 602653"/>
                <a:gd name="connsiteY89" fmla="*/ 200410 h 513787"/>
                <a:gd name="connsiteX90" fmla="*/ 196387 w 602653"/>
                <a:gd name="connsiteY90" fmla="*/ 202937 h 513787"/>
                <a:gd name="connsiteX91" fmla="*/ 200943 w 602653"/>
                <a:gd name="connsiteY91" fmla="*/ 167050 h 513787"/>
                <a:gd name="connsiteX92" fmla="*/ 450223 w 602653"/>
                <a:gd name="connsiteY92" fmla="*/ 108418 h 513787"/>
                <a:gd name="connsiteX93" fmla="*/ 450223 w 602653"/>
                <a:gd name="connsiteY93" fmla="*/ 354319 h 513787"/>
                <a:gd name="connsiteX94" fmla="*/ 491727 w 602653"/>
                <a:gd name="connsiteY94" fmla="*/ 354319 h 513787"/>
                <a:gd name="connsiteX95" fmla="*/ 491727 w 602653"/>
                <a:gd name="connsiteY95" fmla="*/ 108418 h 513787"/>
                <a:gd name="connsiteX96" fmla="*/ 23536 w 602653"/>
                <a:gd name="connsiteY96" fmla="*/ 108418 h 513787"/>
                <a:gd name="connsiteX97" fmla="*/ 23536 w 602653"/>
                <a:gd name="connsiteY97" fmla="*/ 142536 h 513787"/>
                <a:gd name="connsiteX98" fmla="*/ 110341 w 602653"/>
                <a:gd name="connsiteY98" fmla="*/ 142536 h 513787"/>
                <a:gd name="connsiteX99" fmla="*/ 110341 w 602653"/>
                <a:gd name="connsiteY99" fmla="*/ 108418 h 513787"/>
                <a:gd name="connsiteX100" fmla="*/ 225744 w 602653"/>
                <a:gd name="connsiteY100" fmla="*/ 73795 h 513787"/>
                <a:gd name="connsiteX101" fmla="*/ 225744 w 602653"/>
                <a:gd name="connsiteY101" fmla="*/ 484218 h 513787"/>
                <a:gd name="connsiteX102" fmla="*/ 317358 w 602653"/>
                <a:gd name="connsiteY102" fmla="*/ 484218 h 513787"/>
                <a:gd name="connsiteX103" fmla="*/ 317358 w 602653"/>
                <a:gd name="connsiteY103" fmla="*/ 171346 h 513787"/>
                <a:gd name="connsiteX104" fmla="*/ 317358 w 602653"/>
                <a:gd name="connsiteY104" fmla="*/ 73795 h 513787"/>
                <a:gd name="connsiteX105" fmla="*/ 23536 w 602653"/>
                <a:gd name="connsiteY105" fmla="*/ 23503 h 513787"/>
                <a:gd name="connsiteX106" fmla="*/ 23536 w 602653"/>
                <a:gd name="connsiteY106" fmla="*/ 84915 h 513787"/>
                <a:gd name="connsiteX107" fmla="*/ 110341 w 602653"/>
                <a:gd name="connsiteY107" fmla="*/ 84915 h 513787"/>
                <a:gd name="connsiteX108" fmla="*/ 110341 w 602653"/>
                <a:gd name="connsiteY108" fmla="*/ 23503 h 513787"/>
                <a:gd name="connsiteX109" fmla="*/ 11895 w 602653"/>
                <a:gd name="connsiteY109" fmla="*/ 0 h 513787"/>
                <a:gd name="connsiteX110" fmla="*/ 122236 w 602653"/>
                <a:gd name="connsiteY110" fmla="*/ 0 h 513787"/>
                <a:gd name="connsiteX111" fmla="*/ 134130 w 602653"/>
                <a:gd name="connsiteY111" fmla="*/ 11878 h 513787"/>
                <a:gd name="connsiteX112" fmla="*/ 134130 w 602653"/>
                <a:gd name="connsiteY112" fmla="*/ 96793 h 513787"/>
                <a:gd name="connsiteX113" fmla="*/ 134130 w 602653"/>
                <a:gd name="connsiteY113" fmla="*/ 154161 h 513787"/>
                <a:gd name="connsiteX114" fmla="*/ 134130 w 602653"/>
                <a:gd name="connsiteY114" fmla="*/ 225177 h 513787"/>
                <a:gd name="connsiteX115" fmla="*/ 134130 w 602653"/>
                <a:gd name="connsiteY115" fmla="*/ 282798 h 513787"/>
                <a:gd name="connsiteX116" fmla="*/ 134130 w 602653"/>
                <a:gd name="connsiteY116" fmla="*/ 339661 h 513787"/>
                <a:gd name="connsiteX117" fmla="*/ 139192 w 602653"/>
                <a:gd name="connsiteY117" fmla="*/ 299225 h 513787"/>
                <a:gd name="connsiteX118" fmla="*/ 148809 w 602653"/>
                <a:gd name="connsiteY118" fmla="*/ 219617 h 513787"/>
                <a:gd name="connsiteX119" fmla="*/ 150074 w 602653"/>
                <a:gd name="connsiteY119" fmla="*/ 209255 h 513787"/>
                <a:gd name="connsiteX120" fmla="*/ 157413 w 602653"/>
                <a:gd name="connsiteY120" fmla="*/ 149865 h 513787"/>
                <a:gd name="connsiteX121" fmla="*/ 161716 w 602653"/>
                <a:gd name="connsiteY121" fmla="*/ 142031 h 513787"/>
                <a:gd name="connsiteX122" fmla="*/ 170573 w 602653"/>
                <a:gd name="connsiteY122" fmla="*/ 139503 h 513787"/>
                <a:gd name="connsiteX123" fmla="*/ 202208 w 602653"/>
                <a:gd name="connsiteY123" fmla="*/ 143547 h 513787"/>
                <a:gd name="connsiteX124" fmla="*/ 202208 w 602653"/>
                <a:gd name="connsiteY124" fmla="*/ 61917 h 513787"/>
                <a:gd name="connsiteX125" fmla="*/ 214103 w 602653"/>
                <a:gd name="connsiteY125" fmla="*/ 50292 h 513787"/>
                <a:gd name="connsiteX126" fmla="*/ 328999 w 602653"/>
                <a:gd name="connsiteY126" fmla="*/ 50292 h 513787"/>
                <a:gd name="connsiteX127" fmla="*/ 340894 w 602653"/>
                <a:gd name="connsiteY127" fmla="*/ 61917 h 513787"/>
                <a:gd name="connsiteX128" fmla="*/ 340894 w 602653"/>
                <a:gd name="connsiteY128" fmla="*/ 159468 h 513787"/>
                <a:gd name="connsiteX129" fmla="*/ 419348 w 602653"/>
                <a:gd name="connsiteY129" fmla="*/ 159468 h 513787"/>
                <a:gd name="connsiteX130" fmla="*/ 426687 w 602653"/>
                <a:gd name="connsiteY130" fmla="*/ 162248 h 513787"/>
                <a:gd name="connsiteX131" fmla="*/ 426687 w 602653"/>
                <a:gd name="connsiteY131" fmla="*/ 96793 h 513787"/>
                <a:gd name="connsiteX132" fmla="*/ 438581 w 602653"/>
                <a:gd name="connsiteY132" fmla="*/ 84915 h 513787"/>
                <a:gd name="connsiteX133" fmla="*/ 503622 w 602653"/>
                <a:gd name="connsiteY133" fmla="*/ 84915 h 513787"/>
                <a:gd name="connsiteX134" fmla="*/ 515263 w 602653"/>
                <a:gd name="connsiteY134" fmla="*/ 96793 h 513787"/>
                <a:gd name="connsiteX135" fmla="*/ 515263 w 602653"/>
                <a:gd name="connsiteY135" fmla="*/ 183730 h 513787"/>
                <a:gd name="connsiteX136" fmla="*/ 556515 w 602653"/>
                <a:gd name="connsiteY136" fmla="*/ 179181 h 513787"/>
                <a:gd name="connsiteX137" fmla="*/ 569675 w 602653"/>
                <a:gd name="connsiteY137" fmla="*/ 189795 h 513787"/>
                <a:gd name="connsiteX138" fmla="*/ 602575 w 602653"/>
                <a:gd name="connsiteY138" fmla="*/ 494833 h 513787"/>
                <a:gd name="connsiteX139" fmla="*/ 592199 w 602653"/>
                <a:gd name="connsiteY139" fmla="*/ 507974 h 513787"/>
                <a:gd name="connsiteX140" fmla="*/ 537787 w 602653"/>
                <a:gd name="connsiteY140" fmla="*/ 513787 h 513787"/>
                <a:gd name="connsiteX141" fmla="*/ 536522 w 602653"/>
                <a:gd name="connsiteY141" fmla="*/ 513787 h 513787"/>
                <a:gd name="connsiteX142" fmla="*/ 524880 w 602653"/>
                <a:gd name="connsiteY142" fmla="*/ 503425 h 513787"/>
                <a:gd name="connsiteX143" fmla="*/ 515263 w 602653"/>
                <a:gd name="connsiteY143" fmla="*/ 416236 h 513787"/>
                <a:gd name="connsiteX144" fmla="*/ 515263 w 602653"/>
                <a:gd name="connsiteY144" fmla="*/ 495844 h 513787"/>
                <a:gd name="connsiteX145" fmla="*/ 503622 w 602653"/>
                <a:gd name="connsiteY145" fmla="*/ 507722 h 513787"/>
                <a:gd name="connsiteX146" fmla="*/ 438581 w 602653"/>
                <a:gd name="connsiteY146" fmla="*/ 507722 h 513787"/>
                <a:gd name="connsiteX147" fmla="*/ 428964 w 602653"/>
                <a:gd name="connsiteY147" fmla="*/ 502415 h 513787"/>
                <a:gd name="connsiteX148" fmla="*/ 419348 w 602653"/>
                <a:gd name="connsiteY148" fmla="*/ 507722 h 513787"/>
                <a:gd name="connsiteX149" fmla="*/ 328999 w 602653"/>
                <a:gd name="connsiteY149" fmla="*/ 507722 h 513787"/>
                <a:gd name="connsiteX150" fmla="*/ 214103 w 602653"/>
                <a:gd name="connsiteY150" fmla="*/ 507722 h 513787"/>
                <a:gd name="connsiteX151" fmla="*/ 202208 w 602653"/>
                <a:gd name="connsiteY151" fmla="*/ 495844 h 513787"/>
                <a:gd name="connsiteX152" fmla="*/ 202208 w 602653"/>
                <a:gd name="connsiteY152" fmla="*/ 352044 h 513787"/>
                <a:gd name="connsiteX153" fmla="*/ 193097 w 602653"/>
                <a:gd name="connsiteY153" fmla="*/ 427608 h 513787"/>
                <a:gd name="connsiteX154" fmla="*/ 191832 w 602653"/>
                <a:gd name="connsiteY154" fmla="*/ 437970 h 513787"/>
                <a:gd name="connsiteX155" fmla="*/ 184493 w 602653"/>
                <a:gd name="connsiteY155" fmla="*/ 497360 h 513787"/>
                <a:gd name="connsiteX156" fmla="*/ 180190 w 602653"/>
                <a:gd name="connsiteY156" fmla="*/ 505195 h 513787"/>
                <a:gd name="connsiteX157" fmla="*/ 172851 w 602653"/>
                <a:gd name="connsiteY157" fmla="*/ 507722 h 513787"/>
                <a:gd name="connsiteX158" fmla="*/ 171333 w 602653"/>
                <a:gd name="connsiteY158" fmla="*/ 507722 h 513787"/>
                <a:gd name="connsiteX159" fmla="*/ 131600 w 602653"/>
                <a:gd name="connsiteY159" fmla="*/ 502920 h 513787"/>
                <a:gd name="connsiteX160" fmla="*/ 122236 w 602653"/>
                <a:gd name="connsiteY160" fmla="*/ 507722 h 513787"/>
                <a:gd name="connsiteX161" fmla="*/ 11895 w 602653"/>
                <a:gd name="connsiteY161" fmla="*/ 507722 h 513787"/>
                <a:gd name="connsiteX162" fmla="*/ 0 w 602653"/>
                <a:gd name="connsiteY162" fmla="*/ 496096 h 513787"/>
                <a:gd name="connsiteX163" fmla="*/ 0 w 602653"/>
                <a:gd name="connsiteY163" fmla="*/ 411181 h 513787"/>
                <a:gd name="connsiteX164" fmla="*/ 0 w 602653"/>
                <a:gd name="connsiteY164" fmla="*/ 353560 h 513787"/>
                <a:gd name="connsiteX165" fmla="*/ 0 w 602653"/>
                <a:gd name="connsiteY165" fmla="*/ 282798 h 513787"/>
                <a:gd name="connsiteX166" fmla="*/ 0 w 602653"/>
                <a:gd name="connsiteY166" fmla="*/ 225177 h 513787"/>
                <a:gd name="connsiteX167" fmla="*/ 0 w 602653"/>
                <a:gd name="connsiteY167" fmla="*/ 154161 h 513787"/>
                <a:gd name="connsiteX168" fmla="*/ 0 w 602653"/>
                <a:gd name="connsiteY168" fmla="*/ 96793 h 513787"/>
                <a:gd name="connsiteX169" fmla="*/ 0 w 602653"/>
                <a:gd name="connsiteY169" fmla="*/ 11878 h 513787"/>
                <a:gd name="connsiteX170" fmla="*/ 11895 w 602653"/>
                <a:gd name="connsiteY170" fmla="*/ 0 h 51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2653" h="513787">
                  <a:moveTo>
                    <a:pt x="450223" y="470824"/>
                  </a:moveTo>
                  <a:lnTo>
                    <a:pt x="450223" y="484218"/>
                  </a:lnTo>
                  <a:lnTo>
                    <a:pt x="491727" y="484218"/>
                  </a:lnTo>
                  <a:lnTo>
                    <a:pt x="491727" y="470824"/>
                  </a:lnTo>
                  <a:close/>
                  <a:moveTo>
                    <a:pt x="145266" y="444288"/>
                  </a:moveTo>
                  <a:lnTo>
                    <a:pt x="140964" y="480175"/>
                  </a:lnTo>
                  <a:lnTo>
                    <a:pt x="162475" y="482702"/>
                  </a:lnTo>
                  <a:lnTo>
                    <a:pt x="166777" y="446815"/>
                  </a:lnTo>
                  <a:close/>
                  <a:moveTo>
                    <a:pt x="450223" y="422807"/>
                  </a:moveTo>
                  <a:lnTo>
                    <a:pt x="450223" y="447321"/>
                  </a:lnTo>
                  <a:lnTo>
                    <a:pt x="491727" y="447321"/>
                  </a:lnTo>
                  <a:lnTo>
                    <a:pt x="491727" y="422807"/>
                  </a:lnTo>
                  <a:close/>
                  <a:moveTo>
                    <a:pt x="23536" y="422807"/>
                  </a:moveTo>
                  <a:lnTo>
                    <a:pt x="23536" y="484218"/>
                  </a:lnTo>
                  <a:lnTo>
                    <a:pt x="110341" y="484218"/>
                  </a:lnTo>
                  <a:lnTo>
                    <a:pt x="110341" y="422807"/>
                  </a:lnTo>
                  <a:close/>
                  <a:moveTo>
                    <a:pt x="150327" y="403852"/>
                  </a:moveTo>
                  <a:lnTo>
                    <a:pt x="148809" y="415478"/>
                  </a:lnTo>
                  <a:lnTo>
                    <a:pt x="148303" y="420785"/>
                  </a:lnTo>
                  <a:lnTo>
                    <a:pt x="169814" y="423312"/>
                  </a:lnTo>
                  <a:lnTo>
                    <a:pt x="170320" y="418005"/>
                  </a:lnTo>
                  <a:lnTo>
                    <a:pt x="171839" y="406380"/>
                  </a:lnTo>
                  <a:close/>
                  <a:moveTo>
                    <a:pt x="450223" y="377822"/>
                  </a:moveTo>
                  <a:lnTo>
                    <a:pt x="450223" y="399303"/>
                  </a:lnTo>
                  <a:lnTo>
                    <a:pt x="491727" y="399303"/>
                  </a:lnTo>
                  <a:lnTo>
                    <a:pt x="491727" y="377822"/>
                  </a:lnTo>
                  <a:close/>
                  <a:moveTo>
                    <a:pt x="23536" y="365438"/>
                  </a:moveTo>
                  <a:lnTo>
                    <a:pt x="23536" y="399303"/>
                  </a:lnTo>
                  <a:lnTo>
                    <a:pt x="110341" y="399303"/>
                  </a:lnTo>
                  <a:lnTo>
                    <a:pt x="110341" y="365438"/>
                  </a:lnTo>
                  <a:close/>
                  <a:moveTo>
                    <a:pt x="156401" y="354319"/>
                  </a:moveTo>
                  <a:lnTo>
                    <a:pt x="153111" y="380349"/>
                  </a:lnTo>
                  <a:lnTo>
                    <a:pt x="174623" y="383129"/>
                  </a:lnTo>
                  <a:lnTo>
                    <a:pt x="177913" y="356846"/>
                  </a:lnTo>
                  <a:close/>
                  <a:moveTo>
                    <a:pt x="161210" y="313883"/>
                  </a:moveTo>
                  <a:lnTo>
                    <a:pt x="159185" y="330815"/>
                  </a:lnTo>
                  <a:lnTo>
                    <a:pt x="180697" y="333343"/>
                  </a:lnTo>
                  <a:lnTo>
                    <a:pt x="182721" y="316410"/>
                  </a:lnTo>
                  <a:close/>
                  <a:moveTo>
                    <a:pt x="545893" y="311881"/>
                  </a:moveTo>
                  <a:cubicBezTo>
                    <a:pt x="552482" y="311123"/>
                    <a:pt x="558310" y="315923"/>
                    <a:pt x="559070" y="322239"/>
                  </a:cubicBezTo>
                  <a:lnTo>
                    <a:pt x="573007" y="442998"/>
                  </a:lnTo>
                  <a:cubicBezTo>
                    <a:pt x="573767" y="449314"/>
                    <a:pt x="568952" y="455125"/>
                    <a:pt x="562618" y="455882"/>
                  </a:cubicBezTo>
                  <a:cubicBezTo>
                    <a:pt x="562111" y="456135"/>
                    <a:pt x="561604" y="456135"/>
                    <a:pt x="561097" y="456135"/>
                  </a:cubicBezTo>
                  <a:cubicBezTo>
                    <a:pt x="555269" y="456135"/>
                    <a:pt x="550201" y="451588"/>
                    <a:pt x="549441" y="445524"/>
                  </a:cubicBezTo>
                  <a:lnTo>
                    <a:pt x="535504" y="325018"/>
                  </a:lnTo>
                  <a:cubicBezTo>
                    <a:pt x="534744" y="318450"/>
                    <a:pt x="539305" y="312639"/>
                    <a:pt x="545893" y="311881"/>
                  </a:cubicBezTo>
                  <a:close/>
                  <a:moveTo>
                    <a:pt x="23536" y="294423"/>
                  </a:moveTo>
                  <a:lnTo>
                    <a:pt x="23536" y="341682"/>
                  </a:lnTo>
                  <a:lnTo>
                    <a:pt x="110341" y="341682"/>
                  </a:lnTo>
                  <a:lnTo>
                    <a:pt x="110341" y="294423"/>
                  </a:lnTo>
                  <a:close/>
                  <a:moveTo>
                    <a:pt x="407453" y="265107"/>
                  </a:moveTo>
                  <a:cubicBezTo>
                    <a:pt x="406441" y="265360"/>
                    <a:pt x="405428" y="265612"/>
                    <a:pt x="404416" y="265612"/>
                  </a:cubicBezTo>
                  <a:lnTo>
                    <a:pt x="342412" y="265612"/>
                  </a:lnTo>
                  <a:cubicBezTo>
                    <a:pt x="341906" y="265612"/>
                    <a:pt x="341400" y="265360"/>
                    <a:pt x="340894" y="265360"/>
                  </a:cubicBezTo>
                  <a:lnTo>
                    <a:pt x="340894" y="484218"/>
                  </a:lnTo>
                  <a:lnTo>
                    <a:pt x="407453" y="484218"/>
                  </a:lnTo>
                  <a:close/>
                  <a:moveTo>
                    <a:pt x="167283" y="264349"/>
                  </a:moveTo>
                  <a:lnTo>
                    <a:pt x="163993" y="290379"/>
                  </a:lnTo>
                  <a:lnTo>
                    <a:pt x="185505" y="293159"/>
                  </a:lnTo>
                  <a:lnTo>
                    <a:pt x="188795" y="266876"/>
                  </a:lnTo>
                  <a:close/>
                  <a:moveTo>
                    <a:pt x="23536" y="236802"/>
                  </a:moveTo>
                  <a:lnTo>
                    <a:pt x="23536" y="270920"/>
                  </a:lnTo>
                  <a:lnTo>
                    <a:pt x="110341" y="270920"/>
                  </a:lnTo>
                  <a:lnTo>
                    <a:pt x="110341" y="236802"/>
                  </a:lnTo>
                  <a:close/>
                  <a:moveTo>
                    <a:pt x="172092" y="223913"/>
                  </a:moveTo>
                  <a:lnTo>
                    <a:pt x="171586" y="229220"/>
                  </a:lnTo>
                  <a:lnTo>
                    <a:pt x="170067" y="240845"/>
                  </a:lnTo>
                  <a:lnTo>
                    <a:pt x="191579" y="243373"/>
                  </a:lnTo>
                  <a:lnTo>
                    <a:pt x="193097" y="231747"/>
                  </a:lnTo>
                  <a:lnTo>
                    <a:pt x="193603" y="226440"/>
                  </a:lnTo>
                  <a:close/>
                  <a:moveTo>
                    <a:pt x="354307" y="222649"/>
                  </a:moveTo>
                  <a:lnTo>
                    <a:pt x="354307" y="242109"/>
                  </a:lnTo>
                  <a:lnTo>
                    <a:pt x="392774" y="242109"/>
                  </a:lnTo>
                  <a:lnTo>
                    <a:pt x="392774" y="222649"/>
                  </a:lnTo>
                  <a:close/>
                  <a:moveTo>
                    <a:pt x="547404" y="203948"/>
                  </a:moveTo>
                  <a:lnTo>
                    <a:pt x="516529" y="207233"/>
                  </a:lnTo>
                  <a:lnTo>
                    <a:pt x="546898" y="489020"/>
                  </a:lnTo>
                  <a:lnTo>
                    <a:pt x="577773" y="485735"/>
                  </a:lnTo>
                  <a:close/>
                  <a:moveTo>
                    <a:pt x="340894" y="182972"/>
                  </a:moveTo>
                  <a:lnTo>
                    <a:pt x="340894" y="199146"/>
                  </a:lnTo>
                  <a:cubicBezTo>
                    <a:pt x="341400" y="199146"/>
                    <a:pt x="341906" y="198893"/>
                    <a:pt x="342412" y="198893"/>
                  </a:cubicBezTo>
                  <a:lnTo>
                    <a:pt x="404416" y="198893"/>
                  </a:lnTo>
                  <a:cubicBezTo>
                    <a:pt x="405428" y="198893"/>
                    <a:pt x="406441" y="199399"/>
                    <a:pt x="407453" y="199651"/>
                  </a:cubicBezTo>
                  <a:lnTo>
                    <a:pt x="407453" y="182972"/>
                  </a:lnTo>
                  <a:close/>
                  <a:moveTo>
                    <a:pt x="23536" y="166039"/>
                  </a:moveTo>
                  <a:lnTo>
                    <a:pt x="23536" y="213299"/>
                  </a:lnTo>
                  <a:lnTo>
                    <a:pt x="110341" y="213299"/>
                  </a:lnTo>
                  <a:lnTo>
                    <a:pt x="110341" y="166039"/>
                  </a:lnTo>
                  <a:close/>
                  <a:moveTo>
                    <a:pt x="179431" y="164523"/>
                  </a:moveTo>
                  <a:lnTo>
                    <a:pt x="174876" y="200410"/>
                  </a:lnTo>
                  <a:lnTo>
                    <a:pt x="196387" y="202937"/>
                  </a:lnTo>
                  <a:lnTo>
                    <a:pt x="200943" y="167050"/>
                  </a:lnTo>
                  <a:close/>
                  <a:moveTo>
                    <a:pt x="450223" y="108418"/>
                  </a:moveTo>
                  <a:lnTo>
                    <a:pt x="450223" y="354319"/>
                  </a:lnTo>
                  <a:lnTo>
                    <a:pt x="491727" y="354319"/>
                  </a:lnTo>
                  <a:lnTo>
                    <a:pt x="491727" y="108418"/>
                  </a:lnTo>
                  <a:close/>
                  <a:moveTo>
                    <a:pt x="23536" y="108418"/>
                  </a:moveTo>
                  <a:lnTo>
                    <a:pt x="23536" y="142536"/>
                  </a:lnTo>
                  <a:lnTo>
                    <a:pt x="110341" y="142536"/>
                  </a:lnTo>
                  <a:lnTo>
                    <a:pt x="110341" y="108418"/>
                  </a:lnTo>
                  <a:close/>
                  <a:moveTo>
                    <a:pt x="225744" y="73795"/>
                  </a:moveTo>
                  <a:lnTo>
                    <a:pt x="225744" y="484218"/>
                  </a:lnTo>
                  <a:lnTo>
                    <a:pt x="317358" y="484218"/>
                  </a:lnTo>
                  <a:lnTo>
                    <a:pt x="317358" y="171346"/>
                  </a:lnTo>
                  <a:lnTo>
                    <a:pt x="317358" y="73795"/>
                  </a:lnTo>
                  <a:close/>
                  <a:moveTo>
                    <a:pt x="23536" y="23503"/>
                  </a:moveTo>
                  <a:lnTo>
                    <a:pt x="23536" y="84915"/>
                  </a:lnTo>
                  <a:lnTo>
                    <a:pt x="110341" y="84915"/>
                  </a:lnTo>
                  <a:lnTo>
                    <a:pt x="110341" y="23503"/>
                  </a:lnTo>
                  <a:close/>
                  <a:moveTo>
                    <a:pt x="11895" y="0"/>
                  </a:moveTo>
                  <a:lnTo>
                    <a:pt x="122236" y="0"/>
                  </a:lnTo>
                  <a:cubicBezTo>
                    <a:pt x="128816" y="0"/>
                    <a:pt x="134130" y="5307"/>
                    <a:pt x="134130" y="11878"/>
                  </a:cubicBezTo>
                  <a:lnTo>
                    <a:pt x="134130" y="96793"/>
                  </a:lnTo>
                  <a:lnTo>
                    <a:pt x="134130" y="154161"/>
                  </a:lnTo>
                  <a:lnTo>
                    <a:pt x="134130" y="225177"/>
                  </a:lnTo>
                  <a:lnTo>
                    <a:pt x="134130" y="282798"/>
                  </a:lnTo>
                  <a:lnTo>
                    <a:pt x="134130" y="339661"/>
                  </a:lnTo>
                  <a:lnTo>
                    <a:pt x="139192" y="299225"/>
                  </a:lnTo>
                  <a:lnTo>
                    <a:pt x="148809" y="219617"/>
                  </a:lnTo>
                  <a:lnTo>
                    <a:pt x="150074" y="209255"/>
                  </a:lnTo>
                  <a:lnTo>
                    <a:pt x="157413" y="149865"/>
                  </a:lnTo>
                  <a:cubicBezTo>
                    <a:pt x="157667" y="146832"/>
                    <a:pt x="159185" y="144052"/>
                    <a:pt x="161716" y="142031"/>
                  </a:cubicBezTo>
                  <a:cubicBezTo>
                    <a:pt x="164247" y="140009"/>
                    <a:pt x="167283" y="139251"/>
                    <a:pt x="170573" y="139503"/>
                  </a:cubicBezTo>
                  <a:lnTo>
                    <a:pt x="202208" y="143547"/>
                  </a:lnTo>
                  <a:lnTo>
                    <a:pt x="202208" y="61917"/>
                  </a:lnTo>
                  <a:cubicBezTo>
                    <a:pt x="202208" y="55599"/>
                    <a:pt x="207523" y="50292"/>
                    <a:pt x="214103" y="50292"/>
                  </a:cubicBezTo>
                  <a:lnTo>
                    <a:pt x="328999" y="50292"/>
                  </a:lnTo>
                  <a:cubicBezTo>
                    <a:pt x="335579" y="50292"/>
                    <a:pt x="340894" y="55599"/>
                    <a:pt x="340894" y="61917"/>
                  </a:cubicBezTo>
                  <a:lnTo>
                    <a:pt x="340894" y="159468"/>
                  </a:lnTo>
                  <a:lnTo>
                    <a:pt x="419348" y="159468"/>
                  </a:lnTo>
                  <a:cubicBezTo>
                    <a:pt x="422131" y="159468"/>
                    <a:pt x="424662" y="160479"/>
                    <a:pt x="426687" y="162248"/>
                  </a:cubicBezTo>
                  <a:lnTo>
                    <a:pt x="426687" y="96793"/>
                  </a:lnTo>
                  <a:cubicBezTo>
                    <a:pt x="426687" y="90222"/>
                    <a:pt x="432001" y="84915"/>
                    <a:pt x="438581" y="84915"/>
                  </a:cubicBezTo>
                  <a:lnTo>
                    <a:pt x="503622" y="84915"/>
                  </a:lnTo>
                  <a:cubicBezTo>
                    <a:pt x="509949" y="84915"/>
                    <a:pt x="515263" y="90222"/>
                    <a:pt x="515263" y="96793"/>
                  </a:cubicBezTo>
                  <a:lnTo>
                    <a:pt x="515263" y="183730"/>
                  </a:lnTo>
                  <a:lnTo>
                    <a:pt x="556515" y="179181"/>
                  </a:lnTo>
                  <a:cubicBezTo>
                    <a:pt x="563095" y="178423"/>
                    <a:pt x="568916" y="183224"/>
                    <a:pt x="569675" y="189795"/>
                  </a:cubicBezTo>
                  <a:lnTo>
                    <a:pt x="602575" y="494833"/>
                  </a:lnTo>
                  <a:cubicBezTo>
                    <a:pt x="603334" y="501404"/>
                    <a:pt x="598526" y="507216"/>
                    <a:pt x="592199" y="507974"/>
                  </a:cubicBezTo>
                  <a:lnTo>
                    <a:pt x="537787" y="513787"/>
                  </a:lnTo>
                  <a:cubicBezTo>
                    <a:pt x="537281" y="513787"/>
                    <a:pt x="537028" y="513787"/>
                    <a:pt x="536522" y="513787"/>
                  </a:cubicBezTo>
                  <a:cubicBezTo>
                    <a:pt x="530448" y="513787"/>
                    <a:pt x="525386" y="509491"/>
                    <a:pt x="524880" y="503425"/>
                  </a:cubicBezTo>
                  <a:lnTo>
                    <a:pt x="515263" y="416236"/>
                  </a:lnTo>
                  <a:lnTo>
                    <a:pt x="515263" y="495844"/>
                  </a:lnTo>
                  <a:cubicBezTo>
                    <a:pt x="515263" y="502415"/>
                    <a:pt x="509949" y="507722"/>
                    <a:pt x="503622" y="507722"/>
                  </a:cubicBezTo>
                  <a:lnTo>
                    <a:pt x="438581" y="507722"/>
                  </a:lnTo>
                  <a:cubicBezTo>
                    <a:pt x="434532" y="507722"/>
                    <a:pt x="430989" y="505700"/>
                    <a:pt x="428964" y="502415"/>
                  </a:cubicBezTo>
                  <a:cubicBezTo>
                    <a:pt x="426687" y="505700"/>
                    <a:pt x="423397" y="507722"/>
                    <a:pt x="419348" y="507722"/>
                  </a:cubicBezTo>
                  <a:lnTo>
                    <a:pt x="328999" y="507722"/>
                  </a:lnTo>
                  <a:lnTo>
                    <a:pt x="214103" y="507722"/>
                  </a:lnTo>
                  <a:cubicBezTo>
                    <a:pt x="207523" y="507722"/>
                    <a:pt x="202208" y="502415"/>
                    <a:pt x="202208" y="495844"/>
                  </a:cubicBezTo>
                  <a:lnTo>
                    <a:pt x="202208" y="352044"/>
                  </a:lnTo>
                  <a:lnTo>
                    <a:pt x="193097" y="427608"/>
                  </a:lnTo>
                  <a:lnTo>
                    <a:pt x="191832" y="437970"/>
                  </a:lnTo>
                  <a:lnTo>
                    <a:pt x="184493" y="497360"/>
                  </a:lnTo>
                  <a:cubicBezTo>
                    <a:pt x="184240" y="500393"/>
                    <a:pt x="182468" y="503425"/>
                    <a:pt x="180190" y="505195"/>
                  </a:cubicBezTo>
                  <a:cubicBezTo>
                    <a:pt x="177913" y="506964"/>
                    <a:pt x="175382" y="507722"/>
                    <a:pt x="172851" y="507722"/>
                  </a:cubicBezTo>
                  <a:cubicBezTo>
                    <a:pt x="172345" y="507722"/>
                    <a:pt x="171839" y="507722"/>
                    <a:pt x="171333" y="507722"/>
                  </a:cubicBezTo>
                  <a:lnTo>
                    <a:pt x="131600" y="502920"/>
                  </a:lnTo>
                  <a:cubicBezTo>
                    <a:pt x="129322" y="505700"/>
                    <a:pt x="126032" y="507722"/>
                    <a:pt x="122236" y="507722"/>
                  </a:cubicBezTo>
                  <a:lnTo>
                    <a:pt x="11895" y="507722"/>
                  </a:lnTo>
                  <a:cubicBezTo>
                    <a:pt x="5315" y="507722"/>
                    <a:pt x="0" y="502415"/>
                    <a:pt x="0" y="496096"/>
                  </a:cubicBezTo>
                  <a:lnTo>
                    <a:pt x="0" y="411181"/>
                  </a:lnTo>
                  <a:lnTo>
                    <a:pt x="0" y="353560"/>
                  </a:lnTo>
                  <a:lnTo>
                    <a:pt x="0" y="282798"/>
                  </a:lnTo>
                  <a:lnTo>
                    <a:pt x="0" y="225177"/>
                  </a:lnTo>
                  <a:lnTo>
                    <a:pt x="0" y="154161"/>
                  </a:lnTo>
                  <a:lnTo>
                    <a:pt x="0" y="96793"/>
                  </a:lnTo>
                  <a:lnTo>
                    <a:pt x="0" y="11878"/>
                  </a:lnTo>
                  <a:cubicBezTo>
                    <a:pt x="0" y="5307"/>
                    <a:pt x="5315" y="0"/>
                    <a:pt x="118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32" name="文本占位符 11"/>
            <p:cNvSpPr txBox="1"/>
            <p:nvPr/>
          </p:nvSpPr>
          <p:spPr>
            <a:xfrm>
              <a:off x="5682593" y="3862665"/>
              <a:ext cx="5919985" cy="546127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 Light" panose="020B0502040204020203" pitchFamily="34" charset="-122"/>
                  <a:sym typeface="+mn-lt"/>
                </a:rPr>
                <a:t>Background &amp; Purpose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entury Gothic" panose="020B0502020202020204" pitchFamily="34" charset="0"/>
                <a:ea typeface="微软雅黑 Light" panose="020B0502040204020203" pitchFamily="34" charset="-122"/>
                <a:sym typeface="+mn-lt"/>
              </a:endParaRPr>
            </a:p>
          </p:txBody>
        </p:sp>
        <p:sp>
          <p:nvSpPr>
            <p:cNvPr id="33" name="文本占位符 12"/>
            <p:cNvSpPr txBox="1"/>
            <p:nvPr/>
          </p:nvSpPr>
          <p:spPr>
            <a:xfrm>
              <a:off x="6547220" y="2859854"/>
              <a:ext cx="4190733" cy="795391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0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4000" b="1" i="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lt"/>
                </a:rPr>
                <a:t>研究背景与目的</a:t>
              </a:r>
              <a:endParaRPr kumimoji="0" lang="zh-CN" altLang="en-US" sz="4000" b="1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lt"/>
              </a:endParaRPr>
            </a:p>
          </p:txBody>
        </p:sp>
      </p:grp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名词</a:t>
            </a:r>
            <a:r>
              <a:rPr lang="zh-CN" altLang="en-US" dirty="0"/>
              <a:t>解释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1041400" y="1293252"/>
            <a:ext cx="10109200" cy="4356100"/>
          </a:xfrm>
          <a:prstGeom prst="rect">
            <a:avLst/>
          </a:prstGeom>
          <a:noFill/>
          <a:ln w="31750">
            <a:gradFill>
              <a:gsLst>
                <a:gs pos="13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34266" y="1103729"/>
            <a:ext cx="2487168" cy="25545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16600" spc="300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endParaRPr lang="zh-CN" altLang="en-US" sz="16600" spc="300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62100" y="3083952"/>
            <a:ext cx="9067800" cy="16002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 spc="3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just"/>
            <a:r>
              <a:rPr lang="zh-CN" altLang="en-US" sz="2000" dirty="0">
                <a:sym typeface="+mn-ea"/>
              </a:rPr>
              <a:t>当前成熟网约车应用，数据处理和存储均是通过互联网第三方平台完成，依赖中心服务器，存在</a:t>
            </a:r>
            <a:r>
              <a:rPr lang="zh-CN" altLang="en-US" sz="2000" b="1" dirty="0">
                <a:sym typeface="+mn-ea"/>
              </a:rPr>
              <a:t>效率</a:t>
            </a:r>
            <a:r>
              <a:rPr lang="zh-CN" altLang="en-US" sz="2000" dirty="0">
                <a:sym typeface="+mn-ea"/>
              </a:rPr>
              <a:t>、</a:t>
            </a:r>
            <a:r>
              <a:rPr lang="zh-CN" altLang="en-US" sz="2000" b="1" dirty="0">
                <a:sym typeface="+mn-ea"/>
              </a:rPr>
              <a:t>安全性</a:t>
            </a:r>
            <a:r>
              <a:rPr lang="zh-CN" altLang="en-US" sz="2000" dirty="0">
                <a:sym typeface="+mn-ea"/>
              </a:rPr>
              <a:t>、</a:t>
            </a:r>
            <a:r>
              <a:rPr lang="zh-CN" altLang="en-US" sz="2000" b="1" dirty="0">
                <a:sym typeface="+mn-ea"/>
              </a:rPr>
              <a:t>透明性</a:t>
            </a:r>
            <a:r>
              <a:rPr lang="zh-CN" altLang="en-US" sz="2000" dirty="0">
                <a:sym typeface="+mn-ea"/>
              </a:rPr>
              <a:t>等问题。</a:t>
            </a:r>
            <a:endParaRPr lang="zh-CN" altLang="en-US" sz="2000" dirty="0">
              <a:sym typeface="+mn-ea"/>
            </a:endParaRPr>
          </a:p>
          <a:p>
            <a:pPr algn="just"/>
            <a:r>
              <a:rPr lang="zh-CN" altLang="en-US" sz="2000" dirty="0"/>
              <a:t>通过区块链技术，</a:t>
            </a:r>
            <a:r>
              <a:rPr lang="zh-CN" altLang="en-US" sz="2000" dirty="0">
                <a:sym typeface="+mn-ea"/>
              </a:rPr>
              <a:t>用户数据不再由中心化的、唯一的平台储存，而是由所有节点共同维护，使用</a:t>
            </a:r>
            <a:r>
              <a:rPr lang="zh-CN" altLang="en-US" sz="2000" b="1" dirty="0">
                <a:sym typeface="+mn-ea"/>
              </a:rPr>
              <a:t>分布式</a:t>
            </a:r>
            <a:r>
              <a:rPr lang="zh-CN" altLang="en-US" sz="2000" dirty="0">
                <a:sym typeface="+mn-ea"/>
              </a:rPr>
              <a:t>存储与计算，</a:t>
            </a:r>
            <a:r>
              <a:rPr lang="zh-CN" altLang="en-US" sz="2000" dirty="0">
                <a:sym typeface="+mn-ea"/>
              </a:rPr>
              <a:t>解除中心化服务器</a:t>
            </a:r>
            <a:r>
              <a:rPr lang="zh-CN" altLang="en-US" sz="2000" dirty="0">
                <a:sym typeface="+mn-ea"/>
              </a:rPr>
              <a:t>限制。</a:t>
            </a:r>
            <a:endParaRPr lang="zh-CN" altLang="en-US" sz="2000" dirty="0"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350260" y="1974850"/>
            <a:ext cx="5490845" cy="812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400" b="1" spc="300" dirty="0">
                <a:solidFill>
                  <a:schemeClr val="accent4"/>
                </a:solidFill>
                <a:latin typeface="+mn-ea"/>
              </a:rPr>
              <a:t>区块链车辆调度</a:t>
            </a:r>
            <a:r>
              <a:rPr lang="zh-CN" altLang="en-US" sz="4400" b="1" spc="300" dirty="0">
                <a:solidFill>
                  <a:schemeClr val="accent4"/>
                </a:solidFill>
                <a:latin typeface="+mn-ea"/>
              </a:rPr>
              <a:t>系统</a:t>
            </a:r>
            <a:endParaRPr lang="zh-CN" altLang="en-US" sz="4400" b="1" spc="3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18" name="文本框 17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相关技术</a:t>
            </a:r>
            <a:r>
              <a:rPr lang="zh-CN" altLang="en-US" dirty="0"/>
              <a:t>与工作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60399" y="3910467"/>
            <a:ext cx="2853509" cy="619744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地理位置区块链</a:t>
            </a:r>
            <a:endParaRPr kumimoji="0" lang="zh-CN" altLang="en-US" sz="2800" b="1" i="0" u="none" strike="noStrike" kern="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87704" y="1505053"/>
            <a:ext cx="2853509" cy="619744"/>
          </a:xfrm>
          <a:prstGeom prst="roundRect">
            <a:avLst/>
          </a:prstGeom>
          <a:solidFill>
            <a:schemeClr val="accent4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kern="0" spc="3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Geohash</a:t>
            </a:r>
            <a:endParaRPr kumimoji="0" lang="en-US" altLang="zh-CN" sz="3200" b="1" i="0" u="none" strike="noStrike" kern="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60400" y="2217420"/>
            <a:ext cx="11094085" cy="12001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 </a:t>
            </a:r>
            <a:r>
              <a:rPr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一种地址编码方法</a:t>
            </a:r>
            <a:r>
              <a:rPr 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r>
              <a:rPr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将二维的空间经纬度数据编码为一个一维的字符串</a:t>
            </a:r>
            <a:endParaRPr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 </a:t>
            </a:r>
            <a:r>
              <a:rPr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该字符串能够确定一个唯一的地理区域</a:t>
            </a:r>
            <a:endParaRPr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 </a:t>
            </a:r>
            <a:r>
              <a:rPr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Geohash 字符串长度越长，所能确定的地理区域范围越小。</a:t>
            </a:r>
            <a:endParaRPr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60400" y="4609465"/>
            <a:ext cx="9380220" cy="12001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- 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在传统区块链的基础上，</a:t>
            </a:r>
            <a:r>
              <a:rPr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根据 Geohash 地理位置编码与地理区域层次关系建立树状区块链</a:t>
            </a:r>
            <a:r>
              <a:rPr 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- </a:t>
            </a:r>
            <a:r>
              <a:rPr 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更加适用于车联网应用中对地理位置信息的</a:t>
            </a:r>
            <a:r>
              <a:rPr 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利用</a:t>
            </a:r>
            <a:endParaRPr lang="zh-CN"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相关技术</a:t>
            </a:r>
            <a:r>
              <a:rPr lang="zh-CN" altLang="en-US" dirty="0"/>
              <a:t>与工作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60399" y="1439682"/>
            <a:ext cx="2853509" cy="619744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路径规划和车乘匹配</a:t>
            </a:r>
            <a:endParaRPr kumimoji="0" lang="zh-CN" altLang="en-US" sz="2000" b="1" i="0" u="none" strike="noStrike" kern="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0399" y="3761208"/>
            <a:ext cx="2853509" cy="619744"/>
          </a:xfrm>
          <a:prstGeom prst="roundRect">
            <a:avLst/>
          </a:prstGeom>
          <a:solidFill>
            <a:schemeClr val="accent4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车载网信誉值评估</a:t>
            </a:r>
            <a:endParaRPr kumimoji="0" lang="zh-CN" altLang="en-US" sz="2400" b="1" i="0" u="none" strike="noStrike" kern="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60400" y="2217236"/>
            <a:ext cx="10858500" cy="12001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- 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路径规划算法基于</a:t>
            </a:r>
            <a:r>
              <a:rPr lang="en-US" alt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A*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算法实现，通过</a:t>
            </a:r>
            <a:r>
              <a:rPr lang="en-US" alt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Geohash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索引优化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规划效率</a:t>
            </a:r>
            <a:endParaRPr lang="zh-CN" altLang="en-US"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- 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车乘匹配算法依赖于地理位置区块链，完成区域内车辆与乘客的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匹配</a:t>
            </a:r>
            <a:endParaRPr lang="zh-CN" altLang="en-US"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（成家壮</a:t>
            </a:r>
            <a:r>
              <a:rPr lang="zh-CN" alt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实现）</a:t>
            </a:r>
            <a:endParaRPr lang="zh-CN" altLang="en-US"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87705" y="4525645"/>
            <a:ext cx="10567670" cy="8001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- </a:t>
            </a:r>
            <a:r>
              <a:rPr 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根据车辆间的位置验证、消息传播两类影响因子，设计算法车辆信誉进行评估。</a:t>
            </a:r>
            <a:endParaRPr lang="zh-CN"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（吴玥仪</a:t>
            </a:r>
            <a:r>
              <a:rPr lang="zh-CN" sz="2000" spc="300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实现）</a:t>
            </a:r>
            <a:endParaRPr lang="zh-CN" sz="2000" spc="300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6378" y="1673522"/>
            <a:ext cx="10498347" cy="3917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en-US" altLang="zh-CN" sz="2200" dirty="0">
                <a:latin typeface="+mn-ea"/>
                <a:ea typeface="+mn-ea"/>
              </a:rPr>
              <a:t>基于 Geohash 的地图数据作为基础，以太坊作为服务器平台，使用成佳壮提出的路径规划及区域调度算法，</a:t>
            </a:r>
            <a:r>
              <a:rPr lang="en-US" altLang="zh-CN" sz="2200" b="1" dirty="0">
                <a:latin typeface="+mn-ea"/>
                <a:ea typeface="+mn-ea"/>
              </a:rPr>
              <a:t>实现车辆调度系统整合</a:t>
            </a:r>
            <a:r>
              <a:rPr lang="zh-CN" altLang="en-US" sz="2200" dirty="0">
                <a:latin typeface="+mn-ea"/>
                <a:ea typeface="+mn-ea"/>
              </a:rPr>
              <a:t>，并</a:t>
            </a:r>
            <a:r>
              <a:rPr lang="zh-CN" altLang="en-US" sz="2200" b="1" dirty="0">
                <a:latin typeface="+mn-ea"/>
                <a:ea typeface="+mn-ea"/>
              </a:rPr>
              <a:t>完善了该系统</a:t>
            </a:r>
            <a:r>
              <a:rPr lang="en-US" altLang="zh-CN" sz="2200" b="1" dirty="0">
                <a:latin typeface="+mn-ea"/>
                <a:ea typeface="+mn-ea"/>
              </a:rPr>
              <a:t>用户接口</a:t>
            </a:r>
            <a:r>
              <a:rPr lang="en-US" altLang="zh-CN" sz="2200" dirty="0">
                <a:latin typeface="+mn-ea"/>
                <a:ea typeface="+mn-ea"/>
              </a:rPr>
              <a:t>，针对乘客与司机设计</a:t>
            </a:r>
            <a:r>
              <a:rPr lang="zh-CN" altLang="en-US" sz="2200" dirty="0">
                <a:latin typeface="+mn-ea"/>
                <a:ea typeface="+mn-ea"/>
              </a:rPr>
              <a:t>实现</a:t>
            </a:r>
            <a:r>
              <a:rPr lang="en-US" altLang="zh-CN" sz="2200" dirty="0">
                <a:latin typeface="+mn-ea"/>
                <a:ea typeface="+mn-ea"/>
              </a:rPr>
              <a:t>了各自的客户端</a:t>
            </a:r>
            <a:r>
              <a:rPr lang="zh-CN" altLang="en-US" sz="2200" dirty="0">
                <a:latin typeface="+mn-ea"/>
                <a:ea typeface="+mn-ea"/>
              </a:rPr>
              <a:t>。</a:t>
            </a:r>
            <a:endParaRPr lang="en-US" altLang="zh-CN" sz="2200" dirty="0">
              <a:latin typeface="+mn-ea"/>
              <a:ea typeface="+mn-ea"/>
            </a:endParaRPr>
          </a:p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结合实际交易场景，本文提出了一种针对车辆调度交易过程中司机提供消息的真实性、活跃度以及舒适性综合衡量的</a:t>
            </a:r>
            <a:r>
              <a:rPr lang="zh-CN" altLang="en-US" sz="2200" b="1" dirty="0">
                <a:latin typeface="+mn-ea"/>
              </a:rPr>
              <a:t>信誉评估模型</a:t>
            </a:r>
            <a:r>
              <a:rPr lang="zh-CN" altLang="en-US" sz="2200" dirty="0">
                <a:latin typeface="+mn-ea"/>
              </a:rPr>
              <a:t>。该评估模型在交易过程中为乘客提供参考，可对司机可信程度进行评估，同时该种量化方式，可在一定程度上鼓励用户参与，监督恶意</a:t>
            </a:r>
            <a:r>
              <a:rPr lang="zh-CN" altLang="en-US" sz="2200" dirty="0">
                <a:latin typeface="+mn-ea"/>
              </a:rPr>
              <a:t>行为。</a:t>
            </a:r>
            <a:endParaRPr lang="zh-CN" altLang="en-US" sz="2200" dirty="0">
              <a:latin typeface="+mn-ea"/>
            </a:endParaRPr>
          </a:p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2200" dirty="0">
                <a:latin typeface="+mn-ea"/>
              </a:rPr>
              <a:t>针对本文设计的系统各项参数与性能</a:t>
            </a:r>
            <a:r>
              <a:rPr lang="zh-CN" altLang="en-US" sz="2200" b="1" dirty="0">
                <a:latin typeface="+mn-ea"/>
              </a:rPr>
              <a:t>设计实验</a:t>
            </a:r>
            <a:r>
              <a:rPr lang="zh-CN" altLang="en-US" sz="2200" dirty="0">
                <a:latin typeface="+mn-ea"/>
              </a:rPr>
              <a:t>，</a:t>
            </a:r>
            <a:r>
              <a:rPr lang="zh-CN" altLang="en-US" sz="2200" dirty="0">
                <a:latin typeface="+mn-ea"/>
              </a:rPr>
              <a:t>证明了本文工作的合理性</a:t>
            </a:r>
            <a:endParaRPr lang="zh-CN" altLang="en-US" sz="2200" dirty="0">
              <a:latin typeface="+mn-ea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606550" y="345305"/>
            <a:ext cx="8643848" cy="478155"/>
          </a:xfrm>
        </p:spPr>
        <p:txBody>
          <a:bodyPr/>
          <a:lstStyle/>
          <a:p>
            <a:r>
              <a:rPr lang="zh-CN" altLang="en-US" dirty="0"/>
              <a:t>主要工作内容</a:t>
            </a:r>
            <a:endParaRPr lang="zh-CN" altLang="en-US"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6547219" y="1181656"/>
            <a:ext cx="4190733" cy="4955643"/>
            <a:chOff x="6909170" y="1353082"/>
            <a:chExt cx="4190733" cy="4955643"/>
          </a:xfrm>
        </p:grpSpPr>
        <p:sp>
          <p:nvSpPr>
            <p:cNvPr id="48" name="文本占位符 11"/>
            <p:cNvSpPr txBox="1"/>
            <p:nvPr/>
          </p:nvSpPr>
          <p:spPr>
            <a:xfrm>
              <a:off x="6909170" y="4049051"/>
              <a:ext cx="4190733" cy="516255"/>
            </a:xfrm>
            <a:prstGeom prst="rect">
              <a:avLst/>
            </a:prstGeom>
          </p:spPr>
          <p:txBody>
            <a:bodyPr vert="horz" lIns="0" tIns="0" rIns="0" bIns="0" rtlCol="0" anchor="ctr"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System architecture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entury Gothic" panose="020B0502020202020204" pitchFamily="34" charset="0"/>
                <a:ea typeface="微软雅黑 Light" panose="020B0502040204020203" pitchFamily="34" charset="-122"/>
                <a:sym typeface="+mn-lt"/>
              </a:endParaRPr>
            </a:p>
          </p:txBody>
        </p:sp>
        <p:sp>
          <p:nvSpPr>
            <p:cNvPr id="49" name="文本占位符 12"/>
            <p:cNvSpPr txBox="1"/>
            <p:nvPr/>
          </p:nvSpPr>
          <p:spPr>
            <a:xfrm>
              <a:off x="6909170" y="3031304"/>
              <a:ext cx="4190733" cy="795391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0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4000" b="1" i="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lt"/>
                </a:rPr>
                <a:t>整体系统</a:t>
              </a:r>
              <a:r>
                <a:rPr kumimoji="0" lang="zh-CN" altLang="en-US" sz="4000" b="1" i="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lt"/>
                </a:rPr>
                <a:t>架构</a:t>
              </a:r>
              <a:endParaRPr kumimoji="0" lang="zh-CN" altLang="en-US" sz="4000" b="1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0" name="books-group_25777"/>
            <p:cNvSpPr>
              <a:spLocks noChangeAspect="1"/>
            </p:cNvSpPr>
            <p:nvPr/>
          </p:nvSpPr>
          <p:spPr bwMode="auto">
            <a:xfrm>
              <a:off x="8462135" y="1353082"/>
              <a:ext cx="1084804" cy="1419262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278945 h 440259"/>
                <a:gd name="T31" fmla="*/ 278945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278945 h 440259"/>
                <a:gd name="T47" fmla="*/ 278945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88862 h 440259"/>
                <a:gd name="T57" fmla="*/ 88862 h 440259"/>
                <a:gd name="T58" fmla="*/ 278945 h 440259"/>
                <a:gd name="T59" fmla="*/ 278945 h 440259"/>
                <a:gd name="T60" fmla="*/ 278945 h 440259"/>
                <a:gd name="T61" fmla="*/ 278945 h 440259"/>
                <a:gd name="T62" fmla="*/ 88862 h 440259"/>
                <a:gd name="T63" fmla="*/ 88862 h 440259"/>
                <a:gd name="T64" fmla="*/ 278945 h 440259"/>
                <a:gd name="T65" fmla="*/ 278945 h 440259"/>
                <a:gd name="T66" fmla="*/ 278945 h 440259"/>
                <a:gd name="T67" fmla="*/ 278945 h 440259"/>
                <a:gd name="T68" fmla="*/ 278945 h 440259"/>
                <a:gd name="T69" fmla="*/ 278945 h 440259"/>
                <a:gd name="T70" fmla="*/ 88862 h 440259"/>
                <a:gd name="T71" fmla="*/ 88862 h 440259"/>
                <a:gd name="T72" fmla="*/ 278945 h 440259"/>
                <a:gd name="T73" fmla="*/ 278945 h 440259"/>
                <a:gd name="T74" fmla="*/ 278945 h 440259"/>
                <a:gd name="T75" fmla="*/ 278945 h 440259"/>
                <a:gd name="T76" fmla="*/ 278945 h 440259"/>
                <a:gd name="T77" fmla="*/ 278945 h 440259"/>
                <a:gd name="T78" fmla="*/ 278945 h 440259"/>
                <a:gd name="T79" fmla="*/ 278945 h 440259"/>
                <a:gd name="T80" fmla="*/ 278945 h 440259"/>
                <a:gd name="T81" fmla="*/ 278945 h 440259"/>
                <a:gd name="T82" fmla="*/ 278945 h 440259"/>
                <a:gd name="T83" fmla="*/ 278945 h 440259"/>
                <a:gd name="T84" fmla="*/ 278945 h 440259"/>
                <a:gd name="T85" fmla="*/ 278945 h 440259"/>
                <a:gd name="T86" fmla="*/ 278945 h 440259"/>
                <a:gd name="T87" fmla="*/ 278945 h 440259"/>
                <a:gd name="T88" fmla="*/ 278945 h 440259"/>
                <a:gd name="T89" fmla="*/ 278945 h 440259"/>
                <a:gd name="T90" fmla="*/ 278945 h 440259"/>
                <a:gd name="T91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886" h="5092">
                  <a:moveTo>
                    <a:pt x="3542" y="4509"/>
                  </a:moveTo>
                  <a:lnTo>
                    <a:pt x="3260" y="4509"/>
                  </a:lnTo>
                  <a:lnTo>
                    <a:pt x="3181" y="2195"/>
                  </a:lnTo>
                  <a:cubicBezTo>
                    <a:pt x="3180" y="1744"/>
                    <a:pt x="2970" y="1596"/>
                    <a:pt x="2891" y="1540"/>
                  </a:cubicBezTo>
                  <a:cubicBezTo>
                    <a:pt x="2888" y="1538"/>
                    <a:pt x="2579" y="1327"/>
                    <a:pt x="2579" y="1327"/>
                  </a:cubicBezTo>
                  <a:lnTo>
                    <a:pt x="2641" y="1222"/>
                  </a:lnTo>
                  <a:cubicBezTo>
                    <a:pt x="2669" y="1174"/>
                    <a:pt x="2653" y="1113"/>
                    <a:pt x="2606" y="1085"/>
                  </a:cubicBezTo>
                  <a:lnTo>
                    <a:pt x="2547" y="1050"/>
                  </a:lnTo>
                  <a:lnTo>
                    <a:pt x="2700" y="790"/>
                  </a:lnTo>
                  <a:lnTo>
                    <a:pt x="2789" y="842"/>
                  </a:lnTo>
                  <a:cubicBezTo>
                    <a:pt x="2804" y="851"/>
                    <a:pt x="2822" y="856"/>
                    <a:pt x="2839" y="856"/>
                  </a:cubicBezTo>
                  <a:cubicBezTo>
                    <a:pt x="2848" y="856"/>
                    <a:pt x="2856" y="855"/>
                    <a:pt x="2865" y="853"/>
                  </a:cubicBezTo>
                  <a:cubicBezTo>
                    <a:pt x="2890" y="846"/>
                    <a:pt x="2912" y="829"/>
                    <a:pt x="2926" y="806"/>
                  </a:cubicBezTo>
                  <a:lnTo>
                    <a:pt x="3073" y="556"/>
                  </a:lnTo>
                  <a:cubicBezTo>
                    <a:pt x="3101" y="508"/>
                    <a:pt x="3085" y="447"/>
                    <a:pt x="3038" y="419"/>
                  </a:cubicBezTo>
                  <a:lnTo>
                    <a:pt x="2354" y="17"/>
                  </a:lnTo>
                  <a:cubicBezTo>
                    <a:pt x="2331" y="3"/>
                    <a:pt x="2304" y="0"/>
                    <a:pt x="2279" y="6"/>
                  </a:cubicBezTo>
                  <a:cubicBezTo>
                    <a:pt x="2253" y="13"/>
                    <a:pt x="2231" y="29"/>
                    <a:pt x="2217" y="52"/>
                  </a:cubicBezTo>
                  <a:lnTo>
                    <a:pt x="2070" y="303"/>
                  </a:lnTo>
                  <a:cubicBezTo>
                    <a:pt x="2042" y="351"/>
                    <a:pt x="2058" y="412"/>
                    <a:pt x="2105" y="440"/>
                  </a:cubicBezTo>
                  <a:lnTo>
                    <a:pt x="2194" y="492"/>
                  </a:lnTo>
                  <a:lnTo>
                    <a:pt x="2041" y="753"/>
                  </a:lnTo>
                  <a:lnTo>
                    <a:pt x="1982" y="718"/>
                  </a:lnTo>
                  <a:cubicBezTo>
                    <a:pt x="1959" y="704"/>
                    <a:pt x="1932" y="701"/>
                    <a:pt x="1906" y="707"/>
                  </a:cubicBezTo>
                  <a:cubicBezTo>
                    <a:pt x="1881" y="714"/>
                    <a:pt x="1859" y="731"/>
                    <a:pt x="1845" y="753"/>
                  </a:cubicBezTo>
                  <a:lnTo>
                    <a:pt x="880" y="2395"/>
                  </a:lnTo>
                  <a:cubicBezTo>
                    <a:pt x="852" y="2443"/>
                    <a:pt x="868" y="2504"/>
                    <a:pt x="915" y="2532"/>
                  </a:cubicBezTo>
                  <a:lnTo>
                    <a:pt x="1023" y="2595"/>
                  </a:lnTo>
                  <a:lnTo>
                    <a:pt x="838" y="2910"/>
                  </a:lnTo>
                  <a:cubicBezTo>
                    <a:pt x="824" y="2933"/>
                    <a:pt x="821" y="2960"/>
                    <a:pt x="827" y="2986"/>
                  </a:cubicBezTo>
                  <a:cubicBezTo>
                    <a:pt x="834" y="3011"/>
                    <a:pt x="851" y="3033"/>
                    <a:pt x="873" y="3047"/>
                  </a:cubicBezTo>
                  <a:lnTo>
                    <a:pt x="1109" y="3185"/>
                  </a:lnTo>
                  <a:cubicBezTo>
                    <a:pt x="1125" y="3195"/>
                    <a:pt x="1143" y="3199"/>
                    <a:pt x="1160" y="3199"/>
                  </a:cubicBezTo>
                  <a:cubicBezTo>
                    <a:pt x="1194" y="3199"/>
                    <a:pt x="1227" y="3182"/>
                    <a:pt x="1246" y="3150"/>
                  </a:cubicBezTo>
                  <a:lnTo>
                    <a:pt x="1431" y="2835"/>
                  </a:lnTo>
                  <a:lnTo>
                    <a:pt x="1539" y="2899"/>
                  </a:lnTo>
                  <a:cubicBezTo>
                    <a:pt x="1554" y="2908"/>
                    <a:pt x="1572" y="2913"/>
                    <a:pt x="1589" y="2913"/>
                  </a:cubicBezTo>
                  <a:cubicBezTo>
                    <a:pt x="1598" y="2913"/>
                    <a:pt x="1606" y="2911"/>
                    <a:pt x="1615" y="2909"/>
                  </a:cubicBezTo>
                  <a:cubicBezTo>
                    <a:pt x="1640" y="2903"/>
                    <a:pt x="1662" y="2886"/>
                    <a:pt x="1676" y="2863"/>
                  </a:cubicBezTo>
                  <a:lnTo>
                    <a:pt x="1825" y="2609"/>
                  </a:lnTo>
                  <a:lnTo>
                    <a:pt x="2067" y="2751"/>
                  </a:lnTo>
                  <a:cubicBezTo>
                    <a:pt x="2130" y="2788"/>
                    <a:pt x="2174" y="2847"/>
                    <a:pt x="2192" y="2917"/>
                  </a:cubicBezTo>
                  <a:cubicBezTo>
                    <a:pt x="2210" y="2988"/>
                    <a:pt x="2200" y="3061"/>
                    <a:pt x="2163" y="3123"/>
                  </a:cubicBezTo>
                  <a:lnTo>
                    <a:pt x="1734" y="3854"/>
                  </a:lnTo>
                  <a:lnTo>
                    <a:pt x="1565" y="3755"/>
                  </a:lnTo>
                  <a:lnTo>
                    <a:pt x="1589" y="3713"/>
                  </a:lnTo>
                  <a:cubicBezTo>
                    <a:pt x="1617" y="3665"/>
                    <a:pt x="1601" y="3604"/>
                    <a:pt x="1554" y="3576"/>
                  </a:cubicBezTo>
                  <a:lnTo>
                    <a:pt x="316" y="2848"/>
                  </a:lnTo>
                  <a:cubicBezTo>
                    <a:pt x="293" y="2834"/>
                    <a:pt x="266" y="2831"/>
                    <a:pt x="240" y="2837"/>
                  </a:cubicBezTo>
                  <a:cubicBezTo>
                    <a:pt x="214" y="2844"/>
                    <a:pt x="193" y="2861"/>
                    <a:pt x="179" y="2883"/>
                  </a:cubicBezTo>
                  <a:lnTo>
                    <a:pt x="28" y="3140"/>
                  </a:lnTo>
                  <a:cubicBezTo>
                    <a:pt x="0" y="3187"/>
                    <a:pt x="16" y="3249"/>
                    <a:pt x="64" y="3277"/>
                  </a:cubicBezTo>
                  <a:lnTo>
                    <a:pt x="251" y="3387"/>
                  </a:lnTo>
                  <a:lnTo>
                    <a:pt x="161" y="3541"/>
                  </a:lnTo>
                  <a:cubicBezTo>
                    <a:pt x="133" y="3588"/>
                    <a:pt x="149" y="3650"/>
                    <a:pt x="196" y="3678"/>
                  </a:cubicBezTo>
                  <a:lnTo>
                    <a:pt x="887" y="4084"/>
                  </a:lnTo>
                  <a:cubicBezTo>
                    <a:pt x="902" y="4093"/>
                    <a:pt x="920" y="4098"/>
                    <a:pt x="937" y="4098"/>
                  </a:cubicBezTo>
                  <a:cubicBezTo>
                    <a:pt x="946" y="4098"/>
                    <a:pt x="954" y="4097"/>
                    <a:pt x="963" y="4094"/>
                  </a:cubicBezTo>
                  <a:cubicBezTo>
                    <a:pt x="988" y="4088"/>
                    <a:pt x="1010" y="4071"/>
                    <a:pt x="1024" y="4048"/>
                  </a:cubicBezTo>
                  <a:lnTo>
                    <a:pt x="1114" y="3894"/>
                  </a:lnTo>
                  <a:lnTo>
                    <a:pt x="1216" y="3954"/>
                  </a:lnTo>
                  <a:lnTo>
                    <a:pt x="889" y="4509"/>
                  </a:lnTo>
                  <a:lnTo>
                    <a:pt x="397" y="4509"/>
                  </a:lnTo>
                  <a:cubicBezTo>
                    <a:pt x="207" y="4509"/>
                    <a:pt x="53" y="4663"/>
                    <a:pt x="53" y="4852"/>
                  </a:cubicBezTo>
                  <a:lnTo>
                    <a:pt x="53" y="4992"/>
                  </a:lnTo>
                  <a:cubicBezTo>
                    <a:pt x="53" y="5047"/>
                    <a:pt x="97" y="5092"/>
                    <a:pt x="153" y="5092"/>
                  </a:cubicBezTo>
                  <a:lnTo>
                    <a:pt x="3786" y="5092"/>
                  </a:lnTo>
                  <a:cubicBezTo>
                    <a:pt x="3842" y="5092"/>
                    <a:pt x="3886" y="5047"/>
                    <a:pt x="3886" y="4992"/>
                  </a:cubicBezTo>
                  <a:lnTo>
                    <a:pt x="3886" y="4852"/>
                  </a:lnTo>
                  <a:cubicBezTo>
                    <a:pt x="3886" y="4663"/>
                    <a:pt x="3732" y="4509"/>
                    <a:pt x="3542" y="4509"/>
                  </a:cubicBezTo>
                  <a:close/>
                  <a:moveTo>
                    <a:pt x="2339" y="240"/>
                  </a:moveTo>
                  <a:lnTo>
                    <a:pt x="2850" y="540"/>
                  </a:lnTo>
                  <a:lnTo>
                    <a:pt x="2804" y="619"/>
                  </a:lnTo>
                  <a:lnTo>
                    <a:pt x="2293" y="318"/>
                  </a:lnTo>
                  <a:lnTo>
                    <a:pt x="2339" y="240"/>
                  </a:lnTo>
                  <a:close/>
                  <a:moveTo>
                    <a:pt x="2367" y="594"/>
                  </a:moveTo>
                  <a:lnTo>
                    <a:pt x="2527" y="688"/>
                  </a:lnTo>
                  <a:lnTo>
                    <a:pt x="2374" y="949"/>
                  </a:lnTo>
                  <a:lnTo>
                    <a:pt x="2369" y="945"/>
                  </a:lnTo>
                  <a:lnTo>
                    <a:pt x="2214" y="854"/>
                  </a:lnTo>
                  <a:lnTo>
                    <a:pt x="2367" y="594"/>
                  </a:lnTo>
                  <a:close/>
                  <a:moveTo>
                    <a:pt x="1124" y="2962"/>
                  </a:moveTo>
                  <a:lnTo>
                    <a:pt x="1061" y="2925"/>
                  </a:lnTo>
                  <a:lnTo>
                    <a:pt x="1195" y="2697"/>
                  </a:lnTo>
                  <a:lnTo>
                    <a:pt x="1259" y="2734"/>
                  </a:lnTo>
                  <a:lnTo>
                    <a:pt x="1124" y="2962"/>
                  </a:lnTo>
                  <a:close/>
                  <a:moveTo>
                    <a:pt x="1811" y="2238"/>
                  </a:moveTo>
                  <a:lnTo>
                    <a:pt x="1554" y="2676"/>
                  </a:lnTo>
                  <a:lnTo>
                    <a:pt x="1103" y="2410"/>
                  </a:lnTo>
                  <a:lnTo>
                    <a:pt x="1967" y="941"/>
                  </a:lnTo>
                  <a:lnTo>
                    <a:pt x="2418" y="1206"/>
                  </a:lnTo>
                  <a:lnTo>
                    <a:pt x="2229" y="1528"/>
                  </a:lnTo>
                  <a:cubicBezTo>
                    <a:pt x="2190" y="1516"/>
                    <a:pt x="2150" y="1510"/>
                    <a:pt x="2110" y="1510"/>
                  </a:cubicBezTo>
                  <a:cubicBezTo>
                    <a:pt x="1959" y="1510"/>
                    <a:pt x="1819" y="1590"/>
                    <a:pt x="1743" y="1720"/>
                  </a:cubicBezTo>
                  <a:cubicBezTo>
                    <a:pt x="1642" y="1891"/>
                    <a:pt x="1675" y="2105"/>
                    <a:pt x="1811" y="2238"/>
                  </a:cubicBezTo>
                  <a:close/>
                  <a:moveTo>
                    <a:pt x="1915" y="1821"/>
                  </a:moveTo>
                  <a:cubicBezTo>
                    <a:pt x="1955" y="1753"/>
                    <a:pt x="2030" y="1710"/>
                    <a:pt x="2110" y="1710"/>
                  </a:cubicBezTo>
                  <a:cubicBezTo>
                    <a:pt x="2149" y="1710"/>
                    <a:pt x="2189" y="1721"/>
                    <a:pt x="2223" y="1741"/>
                  </a:cubicBezTo>
                  <a:cubicBezTo>
                    <a:pt x="2330" y="1804"/>
                    <a:pt x="2366" y="1942"/>
                    <a:pt x="2303" y="2049"/>
                  </a:cubicBezTo>
                  <a:cubicBezTo>
                    <a:pt x="2263" y="2118"/>
                    <a:pt x="2188" y="2160"/>
                    <a:pt x="2109" y="2160"/>
                  </a:cubicBezTo>
                  <a:cubicBezTo>
                    <a:pt x="2069" y="2160"/>
                    <a:pt x="2030" y="2150"/>
                    <a:pt x="1995" y="2129"/>
                  </a:cubicBezTo>
                  <a:cubicBezTo>
                    <a:pt x="1888" y="2066"/>
                    <a:pt x="1852" y="1928"/>
                    <a:pt x="1915" y="1821"/>
                  </a:cubicBezTo>
                  <a:close/>
                  <a:moveTo>
                    <a:pt x="902" y="3861"/>
                  </a:moveTo>
                  <a:lnTo>
                    <a:pt x="384" y="3556"/>
                  </a:lnTo>
                  <a:lnTo>
                    <a:pt x="424" y="3488"/>
                  </a:lnTo>
                  <a:lnTo>
                    <a:pt x="942" y="3793"/>
                  </a:lnTo>
                  <a:lnTo>
                    <a:pt x="902" y="3861"/>
                  </a:lnTo>
                  <a:close/>
                  <a:moveTo>
                    <a:pt x="251" y="3155"/>
                  </a:moveTo>
                  <a:lnTo>
                    <a:pt x="301" y="3071"/>
                  </a:lnTo>
                  <a:lnTo>
                    <a:pt x="1366" y="3698"/>
                  </a:lnTo>
                  <a:lnTo>
                    <a:pt x="1317" y="3782"/>
                  </a:lnTo>
                  <a:lnTo>
                    <a:pt x="251" y="3155"/>
                  </a:lnTo>
                  <a:close/>
                  <a:moveTo>
                    <a:pt x="1463" y="3927"/>
                  </a:moveTo>
                  <a:lnTo>
                    <a:pt x="1718" y="4077"/>
                  </a:lnTo>
                  <a:cubicBezTo>
                    <a:pt x="1734" y="4086"/>
                    <a:pt x="1751" y="4091"/>
                    <a:pt x="1769" y="4091"/>
                  </a:cubicBezTo>
                  <a:cubicBezTo>
                    <a:pt x="1777" y="4091"/>
                    <a:pt x="1786" y="4090"/>
                    <a:pt x="1794" y="4088"/>
                  </a:cubicBezTo>
                  <a:cubicBezTo>
                    <a:pt x="1820" y="4081"/>
                    <a:pt x="1842" y="4065"/>
                    <a:pt x="1855" y="4042"/>
                  </a:cubicBezTo>
                  <a:lnTo>
                    <a:pt x="2336" y="3225"/>
                  </a:lnTo>
                  <a:cubicBezTo>
                    <a:pt x="2400" y="3116"/>
                    <a:pt x="2418" y="2989"/>
                    <a:pt x="2386" y="2867"/>
                  </a:cubicBezTo>
                  <a:cubicBezTo>
                    <a:pt x="2354" y="2745"/>
                    <a:pt x="2277" y="2643"/>
                    <a:pt x="2168" y="2579"/>
                  </a:cubicBezTo>
                  <a:lnTo>
                    <a:pt x="1927" y="2437"/>
                  </a:lnTo>
                  <a:lnTo>
                    <a:pt x="1983" y="2341"/>
                  </a:lnTo>
                  <a:cubicBezTo>
                    <a:pt x="2024" y="2354"/>
                    <a:pt x="2066" y="2360"/>
                    <a:pt x="2109" y="2360"/>
                  </a:cubicBezTo>
                  <a:cubicBezTo>
                    <a:pt x="2259" y="2360"/>
                    <a:pt x="2400" y="2280"/>
                    <a:pt x="2476" y="2151"/>
                  </a:cubicBezTo>
                  <a:cubicBezTo>
                    <a:pt x="2578" y="1977"/>
                    <a:pt x="2542" y="1761"/>
                    <a:pt x="2402" y="1628"/>
                  </a:cubicBezTo>
                  <a:lnTo>
                    <a:pt x="2478" y="1500"/>
                  </a:lnTo>
                  <a:cubicBezTo>
                    <a:pt x="2478" y="1500"/>
                    <a:pt x="2772" y="1701"/>
                    <a:pt x="2776" y="1704"/>
                  </a:cubicBezTo>
                  <a:cubicBezTo>
                    <a:pt x="2837" y="1747"/>
                    <a:pt x="2981" y="1848"/>
                    <a:pt x="2981" y="2197"/>
                  </a:cubicBezTo>
                  <a:cubicBezTo>
                    <a:pt x="2981" y="2198"/>
                    <a:pt x="2981" y="2199"/>
                    <a:pt x="2981" y="2200"/>
                  </a:cubicBezTo>
                  <a:lnTo>
                    <a:pt x="3060" y="4509"/>
                  </a:lnTo>
                  <a:lnTo>
                    <a:pt x="1121" y="4509"/>
                  </a:lnTo>
                  <a:lnTo>
                    <a:pt x="1463" y="3927"/>
                  </a:lnTo>
                  <a:close/>
                  <a:moveTo>
                    <a:pt x="3686" y="4892"/>
                  </a:moveTo>
                  <a:lnTo>
                    <a:pt x="253" y="4892"/>
                  </a:lnTo>
                  <a:lnTo>
                    <a:pt x="253" y="4852"/>
                  </a:lnTo>
                  <a:cubicBezTo>
                    <a:pt x="253" y="4773"/>
                    <a:pt x="317" y="4709"/>
                    <a:pt x="397" y="4709"/>
                  </a:cubicBezTo>
                  <a:lnTo>
                    <a:pt x="3542" y="4709"/>
                  </a:lnTo>
                  <a:cubicBezTo>
                    <a:pt x="3622" y="4709"/>
                    <a:pt x="3686" y="4773"/>
                    <a:pt x="3686" y="4852"/>
                  </a:cubicBezTo>
                  <a:lnTo>
                    <a:pt x="3686" y="489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</a:endParaRPr>
            </a:p>
          </p:txBody>
        </p:sp>
        <p:grpSp>
          <p:nvGrpSpPr>
            <p:cNvPr id="51" name="组合 50"/>
            <p:cNvGrpSpPr/>
            <p:nvPr/>
          </p:nvGrpSpPr>
          <p:grpSpPr>
            <a:xfrm>
              <a:off x="8398147" y="6153823"/>
              <a:ext cx="1001207" cy="154902"/>
              <a:chOff x="7957225" y="6063574"/>
              <a:chExt cx="1508992" cy="233464"/>
            </a:xfrm>
          </p:grpSpPr>
          <p:sp>
            <p:nvSpPr>
              <p:cNvPr id="52" name="椭圆 51"/>
              <p:cNvSpPr/>
              <p:nvPr userDrawn="1"/>
            </p:nvSpPr>
            <p:spPr>
              <a:xfrm>
                <a:off x="7957225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 userDrawn="1"/>
            </p:nvSpPr>
            <p:spPr>
              <a:xfrm>
                <a:off x="8276107" y="6063574"/>
                <a:ext cx="233464" cy="233464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 userDrawn="1"/>
            </p:nvSpPr>
            <p:spPr>
              <a:xfrm>
                <a:off x="8594989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/>
              <p:cNvSpPr/>
              <p:nvPr userDrawn="1"/>
            </p:nvSpPr>
            <p:spPr>
              <a:xfrm>
                <a:off x="8913871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 userDrawn="1"/>
            </p:nvSpPr>
            <p:spPr>
              <a:xfrm>
                <a:off x="9232753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ransition spd="med">
    <p:pull/>
  </p:transition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PA" val="v5.1.2"/>
</p:tagLst>
</file>

<file path=ppt/tags/tag58.xml><?xml version="1.0" encoding="utf-8"?>
<p:tagLst xmlns:p="http://schemas.openxmlformats.org/presentationml/2006/main">
  <p:tag name="PA" val="v5.1.2"/>
</p:tagLst>
</file>

<file path=ppt/tags/tag59.xml><?xml version="1.0" encoding="utf-8"?>
<p:tagLst xmlns:p="http://schemas.openxmlformats.org/presentationml/2006/main">
  <p:tag name="PA" val="v5.1.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6.xml><?xml version="1.0" encoding="utf-8"?>
<p:tagLst xmlns:p="http://schemas.openxmlformats.org/presentationml/2006/main">
  <p:tag name="PA" val="v5.1.2"/>
</p:tagLst>
</file>

<file path=ppt/tags/tag67.xml><?xml version="1.0" encoding="utf-8"?>
<p:tagLst xmlns:p="http://schemas.openxmlformats.org/presentationml/2006/main">
  <p:tag name="PA" val="v5.1.2"/>
</p:tagLst>
</file>

<file path=ppt/tags/tag68.xml><?xml version="1.0" encoding="utf-8"?>
<p:tagLst xmlns:p="http://schemas.openxmlformats.org/presentationml/2006/main">
  <p:tag name="PA" val="v5.1.2"/>
</p:tagLst>
</file>

<file path=ppt/tags/tag69.xml><?xml version="1.0" encoding="utf-8"?>
<p:tagLst xmlns:p="http://schemas.openxmlformats.org/presentationml/2006/main">
  <p:tag name="PA" val="v5.1.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PA" val="v5.1.2"/>
</p:tagLst>
</file>

<file path=ppt/tags/tag71.xml><?xml version="1.0" encoding="utf-8"?>
<p:tagLst xmlns:p="http://schemas.openxmlformats.org/presentationml/2006/main">
  <p:tag name="PA" val="v5.1.2"/>
</p:tagLst>
</file>

<file path=ppt/tags/tag72.xml><?xml version="1.0" encoding="utf-8"?>
<p:tagLst xmlns:p="http://schemas.openxmlformats.org/presentationml/2006/main">
  <p:tag name="PA" val="v5.1.2"/>
</p:tagLst>
</file>

<file path=ppt/tags/tag7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BTNRECT" val="8082*3882*3035*3035"/>
</p:tagLst>
</file>

<file path=ppt/tags/tag74.xml><?xml version="1.0" encoding="utf-8"?>
<p:tagLst xmlns:p="http://schemas.openxmlformats.org/presentationml/2006/main">
  <p:tag name="COMMONDATA" val="eyJoZGlkIjoiMjQyYjFlZGEzYWJiNWQ5NDA4ODAxZjQ3NGY0OTM4MmQ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封2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2065</Words>
  <Application>WPS 演示</Application>
  <PresentationFormat>宽屏</PresentationFormat>
  <Paragraphs>330</Paragraphs>
  <Slides>30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30</vt:i4>
      </vt:variant>
    </vt:vector>
  </HeadingPairs>
  <TitlesOfParts>
    <vt:vector size="44" baseType="lpstr">
      <vt:lpstr>Arial</vt:lpstr>
      <vt:lpstr>宋体</vt:lpstr>
      <vt:lpstr>Wingdings</vt:lpstr>
      <vt:lpstr>Wingdings</vt:lpstr>
      <vt:lpstr>微软雅黑</vt:lpstr>
      <vt:lpstr>微软雅黑 Light</vt:lpstr>
      <vt:lpstr>Century Gothic</vt:lpstr>
      <vt:lpstr>Wingdings 3</vt:lpstr>
      <vt:lpstr>黑体</vt:lpstr>
      <vt:lpstr>Arial</vt:lpstr>
      <vt:lpstr>Arial Unicode MS</vt:lpstr>
      <vt:lpstr>Calibri</vt:lpstr>
      <vt:lpstr>Office 主题​​</vt:lpstr>
      <vt:lpstr>封2​​</vt:lpstr>
      <vt:lpstr>基于区块链的出租车调度系统的完善</vt:lpstr>
      <vt:lpstr>论文检测结果</vt:lpstr>
      <vt:lpstr>PowerPoint 演示文稿</vt:lpstr>
      <vt:lpstr>PowerPoint 演示文稿</vt:lpstr>
      <vt:lpstr>名词解释</vt:lpstr>
      <vt:lpstr>相关技术与工作</vt:lpstr>
      <vt:lpstr>相关技术与工作</vt:lpstr>
      <vt:lpstr>主要工作内容</vt:lpstr>
      <vt:lpstr>PowerPoint 演示文稿</vt:lpstr>
      <vt:lpstr>系统架构</vt:lpstr>
      <vt:lpstr>PowerPoint 演示文稿</vt:lpstr>
      <vt:lpstr>用户行为分析</vt:lpstr>
      <vt:lpstr>前端开发</vt:lpstr>
      <vt:lpstr>界面展示</vt:lpstr>
      <vt:lpstr>信誉值影响因子</vt:lpstr>
      <vt:lpstr>算法结构</vt:lpstr>
      <vt:lpstr>计算公式</vt:lpstr>
      <vt:lpstr>计算公式</vt:lpstr>
      <vt:lpstr>计算公式</vt:lpstr>
      <vt:lpstr>PowerPoint 演示文稿</vt:lpstr>
      <vt:lpstr>客户端使用时延</vt:lpstr>
      <vt:lpstr>模块测试效果</vt:lpstr>
      <vt:lpstr>参数调优</vt:lpstr>
      <vt:lpstr>计算公式</vt:lpstr>
      <vt:lpstr>综合测试</vt:lpstr>
      <vt:lpstr>性能测试</vt:lpstr>
      <vt:lpstr>PowerPoint 演示文稿</vt:lpstr>
      <vt:lpstr>总结与展望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wan</dc:creator>
  <cp:lastModifiedBy>70？琦玲！</cp:lastModifiedBy>
  <cp:revision>161</cp:revision>
  <dcterms:created xsi:type="dcterms:W3CDTF">2019-06-19T02:08:00Z</dcterms:created>
  <dcterms:modified xsi:type="dcterms:W3CDTF">2022-06-20T10:56:40Z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98C560BAC24642E5B6EC743BADA0973D</vt:lpwstr>
  </property>
</Properties>
</file>

<file path=docProps/thumbnail.jpeg>
</file>